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7" r:id="rId2"/>
    <p:sldId id="315" r:id="rId3"/>
    <p:sldId id="306" r:id="rId4"/>
    <p:sldId id="297" r:id="rId5"/>
    <p:sldId id="285" r:id="rId6"/>
    <p:sldId id="290" r:id="rId7"/>
    <p:sldId id="326" r:id="rId8"/>
    <p:sldId id="294" r:id="rId9"/>
    <p:sldId id="307" r:id="rId10"/>
    <p:sldId id="369" r:id="rId11"/>
    <p:sldId id="373" r:id="rId12"/>
    <p:sldId id="372" r:id="rId13"/>
    <p:sldId id="327" r:id="rId14"/>
    <p:sldId id="309" r:id="rId15"/>
    <p:sldId id="311" r:id="rId16"/>
    <p:sldId id="308" r:id="rId17"/>
    <p:sldId id="278" r:id="rId18"/>
    <p:sldId id="279" r:id="rId19"/>
    <p:sldId id="299" r:id="rId20"/>
    <p:sldId id="300" r:id="rId21"/>
    <p:sldId id="301" r:id="rId22"/>
    <p:sldId id="298" r:id="rId23"/>
    <p:sldId id="362" r:id="rId24"/>
    <p:sldId id="360" r:id="rId25"/>
    <p:sldId id="350" r:id="rId26"/>
    <p:sldId id="351" r:id="rId27"/>
    <p:sldId id="352" r:id="rId28"/>
    <p:sldId id="370" r:id="rId29"/>
    <p:sldId id="349" r:id="rId30"/>
    <p:sldId id="257" r:id="rId31"/>
    <p:sldId id="302" r:id="rId32"/>
    <p:sldId id="305" r:id="rId33"/>
    <p:sldId id="272" r:id="rId34"/>
    <p:sldId id="366" r:id="rId35"/>
    <p:sldId id="367" r:id="rId36"/>
    <p:sldId id="361" r:id="rId3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E0D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7500" autoAdjust="0"/>
  </p:normalViewPr>
  <p:slideViewPr>
    <p:cSldViewPr>
      <p:cViewPr varScale="1">
        <p:scale>
          <a:sx n="128" d="100"/>
          <a:sy n="128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209F13C-966F-4E43-BD03-78A0098B1537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6E58E02-976C-4F66-809C-4639FD18A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omagnetic_radiatio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poch_of_recombination" TargetMode="External"/><Relationship Id="rId5" Type="http://schemas.openxmlformats.org/officeDocument/2006/relationships/hyperlink" Target="https://en.wikipedia.org/wiki/Cosmic_background_radiation" TargetMode="External"/><Relationship Id="rId4" Type="http://schemas.openxmlformats.org/officeDocument/2006/relationships/hyperlink" Target="https://en.wikipedia.org/wiki/Wikipedia:Citation_need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tooltip="Electromagnetic radiation"/>
              </a:rPr>
              <a:t>electromagnetic radiation</a:t>
            </a:r>
            <a:r>
              <a:rPr lang="en-US" dirty="0"/>
              <a:t> which is a remnant from an early stage of the universe, also known as "relic radiation"</a:t>
            </a:r>
            <a:r>
              <a:rPr lang="en-US" baseline="30000" dirty="0">
                <a:effectLst/>
              </a:rPr>
              <a:t>[</a:t>
            </a:r>
            <a:r>
              <a:rPr lang="en-US" i="1" baseline="30000" dirty="0">
                <a:effectLst/>
                <a:hlinkClick r:id="rId4" tooltip="Wikipedia:Citation needed"/>
              </a:rPr>
              <a:t>citation needed</a:t>
            </a:r>
            <a:r>
              <a:rPr lang="en-US" baseline="30000" dirty="0">
                <a:effectLst/>
              </a:rPr>
              <a:t>]</a:t>
            </a:r>
            <a:r>
              <a:rPr lang="en-US" dirty="0"/>
              <a:t>. The CMB is faint </a:t>
            </a:r>
            <a:r>
              <a:rPr lang="en-US" dirty="0">
                <a:hlinkClick r:id="rId5" tooltip="Cosmic background radiation"/>
              </a:rPr>
              <a:t>cosmic background radiation</a:t>
            </a:r>
            <a:r>
              <a:rPr lang="en-US" dirty="0"/>
              <a:t> filling all space. It is an important source of data on the early universe because it is the oldest electromagnetic radiation in the universe, dating to the </a:t>
            </a:r>
            <a:r>
              <a:rPr lang="en-US" dirty="0">
                <a:hlinkClick r:id="rId6" tooltip="Epoch of recombination"/>
              </a:rPr>
              <a:t>epoch of recombination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8E02-976C-4F66-809C-4639FD18AE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B65A-76C8-4817-8918-E5C3F2F14521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0CD0-CB67-407E-9731-AB1A928BE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.com/15830-light-speed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ysical_model" TargetMode="External"/><Relationship Id="rId3" Type="http://schemas.openxmlformats.org/officeDocument/2006/relationships/hyperlink" Target="https://en.wikipedia.org/wiki/Classical_field_theory" TargetMode="External"/><Relationship Id="rId7" Type="http://schemas.openxmlformats.org/officeDocument/2006/relationships/hyperlink" Target="https://en.wikipedia.org/wiki/Particle_physics" TargetMode="External"/><Relationship Id="rId12" Type="http://schemas.openxmlformats.org/officeDocument/2006/relationships/hyperlink" Target="https://en.wikipedia.org/wiki/Field_(physics)" TargetMode="External"/><Relationship Id="rId2" Type="http://schemas.openxmlformats.org/officeDocument/2006/relationships/hyperlink" Target="https://en.wikipedia.org/wiki/Theoretical_phys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Quantum_field_theory#cite_note-peskin-1" TargetMode="External"/><Relationship Id="rId11" Type="http://schemas.openxmlformats.org/officeDocument/2006/relationships/hyperlink" Target="https://en.wikipedia.org/wiki/Quantum" TargetMode="External"/><Relationship Id="rId5" Type="http://schemas.openxmlformats.org/officeDocument/2006/relationships/hyperlink" Target="https://en.wikipedia.org/wiki/Quantum_mechanics" TargetMode="External"/><Relationship Id="rId10" Type="http://schemas.openxmlformats.org/officeDocument/2006/relationships/hyperlink" Target="https://en.wikipedia.org/wiki/Excited_state" TargetMode="External"/><Relationship Id="rId4" Type="http://schemas.openxmlformats.org/officeDocument/2006/relationships/hyperlink" Target="https://en.wikipedia.org/wiki/Special_relativity" TargetMode="External"/><Relationship Id="rId9" Type="http://schemas.openxmlformats.org/officeDocument/2006/relationships/hyperlink" Target="https://en.wikipedia.org/wiki/Subatomic_particl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yBxz3bKdE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DGgL73ih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VreMbQNBd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7erWZ8Tj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arge_(physics)" TargetMode="External"/><Relationship Id="rId13" Type="http://schemas.openxmlformats.org/officeDocument/2006/relationships/hyperlink" Target="https://en.wikipedia.org/wiki/Quantum_gravity" TargetMode="External"/><Relationship Id="rId3" Type="http://schemas.openxmlformats.org/officeDocument/2006/relationships/hyperlink" Target="https://en.wikipedia.org/wiki/Point_particle" TargetMode="External"/><Relationship Id="rId7" Type="http://schemas.openxmlformats.org/officeDocument/2006/relationships/hyperlink" Target="https://en.wikipedia.org/wiki/Mass" TargetMode="External"/><Relationship Id="rId12" Type="http://schemas.openxmlformats.org/officeDocument/2006/relationships/hyperlink" Target="https://en.wikipedia.org/wiki/Gravity" TargetMode="External"/><Relationship Id="rId2" Type="http://schemas.openxmlformats.org/officeDocument/2006/relationships/hyperlink" Target="https://en.wikipedia.org/wiki/Mathematical_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ring_(physics)" TargetMode="External"/><Relationship Id="rId11" Type="http://schemas.openxmlformats.org/officeDocument/2006/relationships/hyperlink" Target="https://en.wikipedia.org/wiki/Quantum_mechanics" TargetMode="External"/><Relationship Id="rId5" Type="http://schemas.openxmlformats.org/officeDocument/2006/relationships/hyperlink" Target="https://en.wikipedia.org/wiki/Dimension_(mathematics_and_physics)" TargetMode="External"/><Relationship Id="rId10" Type="http://schemas.openxmlformats.org/officeDocument/2006/relationships/hyperlink" Target="https://en.wikipedia.org/wiki/Graviton" TargetMode="External"/><Relationship Id="rId4" Type="http://schemas.openxmlformats.org/officeDocument/2006/relationships/hyperlink" Target="https://en.wikipedia.org/wiki/Particle_physics" TargetMode="External"/><Relationship Id="rId9" Type="http://schemas.openxmlformats.org/officeDocument/2006/relationships/hyperlink" Target="https://en.wikipedia.org/wiki/Vibrati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eld_(physics)" TargetMode="External"/><Relationship Id="rId2" Type="http://schemas.openxmlformats.org/officeDocument/2006/relationships/hyperlink" Target="https://en.wikipedia.org/wiki/Scalar_fiel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iggs_mechanis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THE THEORY OF EVERYTHING +</a:t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</a:rPr>
              <a:t>(so far)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7086600" cy="2286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Presentation to the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Mohawk Valley Astronomical Society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946" y="4876800"/>
            <a:ext cx="78919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</a:rPr>
              <a:t>Peter J. Costianes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</a:rPr>
              <a:t>Physicist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</a:rPr>
              <a:t>Air Force Research Laboratory, Retired</a:t>
            </a:r>
            <a:br>
              <a:rPr lang="en-US" sz="2800" b="1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endParaRPr lang="en-US" sz="28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"/>
    </mc:Choice>
    <mc:Fallback xmlns="">
      <p:transition spd="slow" advTm="36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a/a6/Photoelectric_effect_in_a_solid_-_diagram.svg/260px-Photoelectric_effect_in_a_solid_-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6" y="1371600"/>
            <a:ext cx="6296854" cy="52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85800"/>
            <a:ext cx="5767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THE PHOTOELECTRIC  EFFECT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335F3-A5B0-D4DC-F235-08F8C7CE4BC0}"/>
              </a:ext>
            </a:extLst>
          </p:cNvPr>
          <p:cNvSpPr txBox="1"/>
          <p:nvPr/>
        </p:nvSpPr>
        <p:spPr>
          <a:xfrm>
            <a:off x="802336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 Energy Photons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70548-B7EE-47F8-AE3A-3AFE41D4BC76}"/>
              </a:ext>
            </a:extLst>
          </p:cNvPr>
          <p:cNvSpPr txBox="1"/>
          <p:nvPr/>
        </p:nvSpPr>
        <p:spPr>
          <a:xfrm>
            <a:off x="5715000" y="259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Electrons ejected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C657E-689C-2264-D02C-FC85FE8971F5}"/>
              </a:ext>
            </a:extLst>
          </p:cNvPr>
          <p:cNvSpPr txBox="1"/>
          <p:nvPr/>
        </p:nvSpPr>
        <p:spPr>
          <a:xfrm>
            <a:off x="4538870" y="63938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42487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"/>
    </mc:Choice>
    <mc:Fallback xmlns="">
      <p:transition spd="slow" advTm="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omagnetic Spectrum Visible Light / Electromagnetic Spectru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9000" y="609600"/>
            <a:ext cx="14912859" cy="7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omagnetic spectrum | Definition, Diagram, &amp; Use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91400" cy="58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281" y="335151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Electromagnetic Spectrum</a:t>
            </a:r>
          </a:p>
        </p:txBody>
      </p:sp>
    </p:spTree>
    <p:extLst>
      <p:ext uri="{BB962C8B-B14F-4D97-AF65-F5344CB8AC3E}">
        <p14:creationId xmlns:p14="http://schemas.microsoft.com/office/powerpoint/2010/main" val="12293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d/Double-slit.svg/250px-Double-sli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50" y="1567258"/>
            <a:ext cx="5588000" cy="26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9/Young%27s_slits.jpg/250px-Young%27s_sl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61979"/>
            <a:ext cx="3456901" cy="9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100" y="457200"/>
            <a:ext cx="7639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Photons or particles of matter (like an electron) produce a </a:t>
            </a:r>
          </a:p>
          <a:p>
            <a:pPr algn="ctr"/>
            <a:r>
              <a:rPr lang="en-US" sz="2400" b="1" dirty="0"/>
              <a:t>wave pattern when two slits are used</a:t>
            </a:r>
          </a:p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3787" y="4368957"/>
            <a:ext cx="757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Light from a green laser passing through two slits </a:t>
            </a:r>
          </a:p>
          <a:p>
            <a:pPr algn="ctr"/>
            <a:r>
              <a:rPr lang="en-US" sz="2800" b="1" dirty="0"/>
              <a:t>0.4mm wide and 0.1mm apart</a:t>
            </a:r>
          </a:p>
        </p:txBody>
      </p:sp>
    </p:spTree>
    <p:extLst>
      <p:ext uri="{BB962C8B-B14F-4D97-AF65-F5344CB8AC3E}">
        <p14:creationId xmlns:p14="http://schemas.microsoft.com/office/powerpoint/2010/main" val="21205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"/>
    </mc:Choice>
    <mc:Fallback xmlns="">
      <p:transition spd="slow" advTm="2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win Schrodinger (1887-19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27" y="864705"/>
            <a:ext cx="428574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981" y="304800"/>
            <a:ext cx="742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</a:rPr>
              <a:t>Electron Cloud Model       Quantum Mechanics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912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586" y="5208105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</a:rPr>
              <a:t>Schrodinger Wave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5FCC-0D2B-96FA-D5F1-52D1D810ADE4}"/>
              </a:ext>
            </a:extLst>
          </p:cNvPr>
          <p:cNvSpPr txBox="1"/>
          <p:nvPr/>
        </p:nvSpPr>
        <p:spPr>
          <a:xfrm>
            <a:off x="1219586" y="303979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</a:p>
        </p:txBody>
      </p:sp>
    </p:spTree>
    <p:extLst>
      <p:ext uri="{BB962C8B-B14F-4D97-AF65-F5344CB8AC3E}">
        <p14:creationId xmlns:p14="http://schemas.microsoft.com/office/powerpoint/2010/main" val="19089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"/>
    </mc:Choice>
    <mc:Fallback xmlns="">
      <p:transition spd="slow" advTm="5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force between elementary or subatomic particles that holds quarks together to form protons and neutrons, and also binds protons and neutrons together in the atomic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774686"/>
            <a:ext cx="7577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STRONG NUCLEAR FORCE FIELD</a:t>
            </a:r>
          </a:p>
        </p:txBody>
      </p:sp>
    </p:spTree>
    <p:extLst>
      <p:ext uri="{BB962C8B-B14F-4D97-AF65-F5344CB8AC3E}">
        <p14:creationId xmlns:p14="http://schemas.microsoft.com/office/powerpoint/2010/main" val="16102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"/>
    </mc:Choice>
    <mc:Fallback xmlns="">
      <p:transition spd="slow" advTm="1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wEAK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NUCLEAR FORCE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80010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It is the mechanism of interaction between subatomic particles that is responsible for the radioactive decay of atoms: The weak interaction participates in nuclear fission and nuclear fusion.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"/>
    </mc:Choice>
    <mc:Fallback xmlns="">
      <p:transition spd="slow" advTm="18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931502"/>
            <a:ext cx="73914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Space</a:t>
            </a: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–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1"/>
            <a:ext cx="8001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fabric of space-time is a conceptual model combining the three dimensions of space with the fourth dimension of time. According to the best of current physical theories, space-time explains the unusual relativistic effects that arise from traveling near the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speed of light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well as the motion of massive objects in the universe. 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864243"/>
            <a:ext cx="6003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Algerian" panose="04020705040A02060702" pitchFamily="82" charset="0"/>
              </a:rPr>
              <a:t>GENERAL RELATIVITY</a:t>
            </a:r>
          </a:p>
        </p:txBody>
      </p:sp>
    </p:spTree>
    <p:extLst>
      <p:ext uri="{BB962C8B-B14F-4D97-AF65-F5344CB8AC3E}">
        <p14:creationId xmlns:p14="http://schemas.microsoft.com/office/powerpoint/2010/main" val="42925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"/>
    </mc:Choice>
    <mc:Fallback xmlns="">
      <p:transition spd="slow" advTm="3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Space-Time Continuum? | Wonderopo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95400"/>
            <a:ext cx="7943850" cy="51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86BCD-8015-CFB8-F30D-1EBDFF0BBA54}"/>
              </a:ext>
            </a:extLst>
          </p:cNvPr>
          <p:cNvSpPr txBox="1"/>
          <p:nvPr/>
        </p:nvSpPr>
        <p:spPr>
          <a:xfrm>
            <a:off x="2209800" y="40792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curves space-time</a:t>
            </a:r>
          </a:p>
        </p:txBody>
      </p:sp>
    </p:spTree>
    <p:extLst>
      <p:ext uri="{BB962C8B-B14F-4D97-AF65-F5344CB8AC3E}">
        <p14:creationId xmlns:p14="http://schemas.microsoft.com/office/powerpoint/2010/main" val="30211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"/>
    </mc:Choice>
    <mc:Fallback xmlns="">
      <p:transition spd="slow" advTm="5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Is Space-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0849"/>
            <a:ext cx="7924800" cy="494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CA8B4-115A-9526-2BF2-B5DDA18083B8}"/>
              </a:ext>
            </a:extLst>
          </p:cNvPr>
          <p:cNvSpPr txBox="1"/>
          <p:nvPr/>
        </p:nvSpPr>
        <p:spPr>
          <a:xfrm>
            <a:off x="838200" y="30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Mass and energy (light) follow the curvature of space-time</a:t>
            </a:r>
          </a:p>
        </p:txBody>
      </p:sp>
    </p:spTree>
    <p:extLst>
      <p:ext uri="{BB962C8B-B14F-4D97-AF65-F5344CB8AC3E}">
        <p14:creationId xmlns:p14="http://schemas.microsoft.com/office/powerpoint/2010/main" val="29405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"/>
    </mc:Choice>
    <mc:Fallback xmlns="">
      <p:transition spd="slow" advTm="66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related 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410200" cy="54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4117-A1C7-9CDD-9328-F156CADE50B4}"/>
              </a:ext>
            </a:extLst>
          </p:cNvPr>
          <p:cNvSpPr txBox="1"/>
          <p:nvPr/>
        </p:nvSpPr>
        <p:spPr>
          <a:xfrm>
            <a:off x="1866900" y="215325"/>
            <a:ext cx="613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Supermassive Black Hole in M87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C4177-88DE-5D3B-90B5-3538B91C26D5}"/>
              </a:ext>
            </a:extLst>
          </p:cNvPr>
          <p:cNvSpPr txBox="1"/>
          <p:nvPr/>
        </p:nvSpPr>
        <p:spPr>
          <a:xfrm>
            <a:off x="35052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Horizon Telescope</a:t>
            </a:r>
          </a:p>
        </p:txBody>
      </p:sp>
    </p:spTree>
    <p:extLst>
      <p:ext uri="{BB962C8B-B14F-4D97-AF65-F5344CB8AC3E}">
        <p14:creationId xmlns:p14="http://schemas.microsoft.com/office/powerpoint/2010/main" val="4942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248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     1.	Quantum Fields</a:t>
            </a:r>
          </a:p>
          <a:p>
            <a:pPr lvl="2"/>
            <a:r>
              <a:rPr lang="en-US" dirty="0"/>
              <a:t>The Standard Model </a:t>
            </a:r>
          </a:p>
          <a:p>
            <a:pPr lvl="2"/>
            <a:r>
              <a:rPr lang="en-US" dirty="0"/>
              <a:t>Higgs Boson</a:t>
            </a:r>
          </a:p>
          <a:p>
            <a:pPr lvl="2"/>
            <a:r>
              <a:rPr lang="en-US" dirty="0"/>
              <a:t>The Electromagnetic Field/The Photon</a:t>
            </a:r>
          </a:p>
          <a:p>
            <a:pPr lvl="2"/>
            <a:r>
              <a:rPr lang="en-US" dirty="0"/>
              <a:t>Strong Nuclear Force/Gluon</a:t>
            </a:r>
          </a:p>
          <a:p>
            <a:pPr lvl="2"/>
            <a:r>
              <a:rPr lang="en-US" dirty="0"/>
              <a:t>Weak Nuclear Force Field/Z and W Bosons</a:t>
            </a:r>
          </a:p>
          <a:p>
            <a:pPr marL="457200" lvl="1" indent="0">
              <a:buNone/>
            </a:pPr>
            <a:r>
              <a:rPr lang="en-US" dirty="0"/>
              <a:t>2. Space-Time /Gravitational Waves</a:t>
            </a:r>
          </a:p>
          <a:p>
            <a:pPr marL="457200" lvl="1" indent="0">
              <a:buNone/>
            </a:pPr>
            <a:r>
              <a:rPr lang="en-US" dirty="0"/>
              <a:t>3. The Theory of Everything</a:t>
            </a:r>
          </a:p>
          <a:p>
            <a:pPr marL="457200" lvl="1" indent="0">
              <a:buNone/>
            </a:pPr>
            <a:r>
              <a:rPr lang="en-US" dirty="0"/>
              <a:t>4. Quantum Field Theory</a:t>
            </a:r>
          </a:p>
          <a:p>
            <a:pPr marL="457200" lvl="1" indent="0">
              <a:buNone/>
            </a:pPr>
            <a:r>
              <a:rPr lang="en-US" dirty="0"/>
              <a:t>5. Dark Matter and Dark Energy</a:t>
            </a:r>
          </a:p>
          <a:p>
            <a:pPr marL="457200" lvl="1" indent="0">
              <a:buNone/>
            </a:pPr>
            <a:r>
              <a:rPr lang="en-US" dirty="0"/>
              <a:t>6. The Multiverse</a:t>
            </a:r>
          </a:p>
          <a:p>
            <a:pPr marL="457200" lvl="1" indent="0">
              <a:buNone/>
            </a:pPr>
            <a:r>
              <a:rPr lang="en-US" dirty="0"/>
              <a:t>7. String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"/>
    </mc:Choice>
    <mc:Fallback xmlns="">
      <p:transition spd="slow" advTm="11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Images showing Gravitational Waves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mages showing Gravitational Waves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8800"/>
            <a:ext cx="846095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2E985-9380-477A-BA93-2B3EA9E0B3AA}"/>
              </a:ext>
            </a:extLst>
          </p:cNvPr>
          <p:cNvSpPr txBox="1"/>
          <p:nvPr/>
        </p:nvSpPr>
        <p:spPr>
          <a:xfrm>
            <a:off x="454025" y="5595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Gravitational Waves produced by a Binary System</a:t>
            </a:r>
          </a:p>
        </p:txBody>
      </p:sp>
    </p:spTree>
    <p:extLst>
      <p:ext uri="{BB962C8B-B14F-4D97-AF65-F5344CB8AC3E}">
        <p14:creationId xmlns:p14="http://schemas.microsoft.com/office/powerpoint/2010/main" val="32381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s LIGO All of 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32" y="2057400"/>
            <a:ext cx="62515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800" y="609600"/>
            <a:ext cx="7968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Laser Interferometer Gravitational-wave Observatory </a:t>
            </a:r>
          </a:p>
          <a:p>
            <a:pPr algn="ctr"/>
            <a:r>
              <a:rPr lang="en-US" sz="2800" dirty="0"/>
              <a:t>(LIGO)</a:t>
            </a:r>
          </a:p>
        </p:txBody>
      </p:sp>
    </p:spTree>
    <p:extLst>
      <p:ext uri="{BB962C8B-B14F-4D97-AF65-F5344CB8AC3E}">
        <p14:creationId xmlns:p14="http://schemas.microsoft.com/office/powerpoint/2010/main" val="24363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"/>
    </mc:Choice>
    <mc:Fallback xmlns="">
      <p:transition spd="slow" advTm="67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39994">
              <a:srgbClr val="76A5F3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upload.wikimedia.org/wikipedia/commons/thumb/2/2f/The_Gravitational_wave_spectrum_Sources_and_Detectors.jpg/440px-The_Gravitational_wave_spectrum_Sources_and_Det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 </a:t>
            </a:r>
            <a:r>
              <a:rPr lang="en-US" sz="2800" dirty="0">
                <a:hlinkClick r:id="rId2" tooltip="Theoretical physics"/>
              </a:rPr>
              <a:t>theoretical physics</a:t>
            </a:r>
            <a:r>
              <a:rPr lang="en-US" sz="2800" dirty="0"/>
              <a:t>, </a:t>
            </a:r>
            <a:r>
              <a:rPr lang="en-US" sz="2800" b="1" dirty="0"/>
              <a:t>quantum field theory</a:t>
            </a:r>
            <a:r>
              <a:rPr lang="en-US" sz="2800" dirty="0"/>
              <a:t> (</a:t>
            </a:r>
            <a:r>
              <a:rPr lang="en-US" sz="2800" b="1" dirty="0"/>
              <a:t>QFT</a:t>
            </a:r>
            <a:r>
              <a:rPr lang="en-US" sz="2800" dirty="0"/>
              <a:t>) is a theoretical framework that combines </a:t>
            </a:r>
            <a:r>
              <a:rPr lang="en-US" sz="2800" dirty="0">
                <a:hlinkClick r:id="rId3" tooltip="Classical field theory"/>
              </a:rPr>
              <a:t>classical field theory</a:t>
            </a:r>
            <a:r>
              <a:rPr lang="en-US" sz="2800" dirty="0"/>
              <a:t>, </a:t>
            </a:r>
            <a:r>
              <a:rPr lang="en-US" sz="2800" dirty="0">
                <a:hlinkClick r:id="rId4" tooltip="Special relativity"/>
              </a:rPr>
              <a:t>special relativity</a:t>
            </a:r>
            <a:r>
              <a:rPr lang="en-US" sz="2800" dirty="0"/>
              <a:t>, and </a:t>
            </a:r>
            <a:r>
              <a:rPr lang="en-US" sz="2800" dirty="0">
                <a:hlinkClick r:id="rId5" tooltip="Quantum mechanics"/>
              </a:rPr>
              <a:t>quantum mechanics</a:t>
            </a:r>
            <a:r>
              <a:rPr lang="en-US" sz="2800" dirty="0"/>
              <a:t>.</a:t>
            </a:r>
            <a:r>
              <a:rPr lang="en-US" sz="2800" baseline="30000" dirty="0">
                <a:hlinkClick r:id="rId6"/>
              </a:rPr>
              <a:t>[1]</a:t>
            </a:r>
            <a:r>
              <a:rPr lang="en-US" sz="2800" baseline="30000" dirty="0"/>
              <a:t>: xi </a:t>
            </a:r>
            <a:r>
              <a:rPr lang="en-US" sz="2800" dirty="0"/>
              <a:t> QFT is used in </a:t>
            </a:r>
            <a:r>
              <a:rPr lang="en-US" sz="2800" dirty="0">
                <a:hlinkClick r:id="rId7" tooltip="Particle physics"/>
              </a:rPr>
              <a:t>particle physics</a:t>
            </a:r>
            <a:r>
              <a:rPr lang="en-US" sz="2800" dirty="0"/>
              <a:t> to construct </a:t>
            </a:r>
            <a:r>
              <a:rPr lang="en-US" sz="2800" dirty="0">
                <a:hlinkClick r:id="rId8" tooltip="Physical model"/>
              </a:rPr>
              <a:t>physical models</a:t>
            </a:r>
            <a:r>
              <a:rPr lang="en-US" sz="2800" dirty="0"/>
              <a:t> of </a:t>
            </a:r>
            <a:r>
              <a:rPr lang="en-US" sz="2800" dirty="0">
                <a:hlinkClick r:id="rId9" tooltip="Subatomic particle"/>
              </a:rPr>
              <a:t>subatomic particles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QFT treats particles as </a:t>
            </a:r>
            <a:r>
              <a:rPr lang="en-US" sz="2800" dirty="0">
                <a:hlinkClick r:id="rId10" tooltip="Excited state"/>
              </a:rPr>
              <a:t>excited states</a:t>
            </a:r>
            <a:r>
              <a:rPr lang="en-US" sz="2800" dirty="0"/>
              <a:t> (also called </a:t>
            </a:r>
            <a:r>
              <a:rPr lang="en-US" sz="2800" dirty="0">
                <a:hlinkClick r:id="rId11" tooltip="Quantum"/>
              </a:rPr>
              <a:t>quanta</a:t>
            </a:r>
            <a:r>
              <a:rPr lang="en-US" sz="2800" dirty="0"/>
              <a:t>) of their underlying quantum </a:t>
            </a:r>
            <a:r>
              <a:rPr lang="en-US" sz="2800" dirty="0">
                <a:hlinkClick r:id="rId12" tooltip="Field (physics)"/>
              </a:rPr>
              <a:t>fields</a:t>
            </a:r>
            <a:r>
              <a:rPr lang="en-US" sz="2800" dirty="0"/>
              <a:t>, which are more fundamental than the particles. </a:t>
            </a:r>
          </a:p>
        </p:txBody>
      </p:sp>
    </p:spTree>
    <p:extLst>
      <p:ext uri="{BB962C8B-B14F-4D97-AF65-F5344CB8AC3E}">
        <p14:creationId xmlns:p14="http://schemas.microsoft.com/office/powerpoint/2010/main" val="406093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9940" y="838200"/>
            <a:ext cx="544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Quantum Field Theory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0E566-103D-B013-84B6-188B74D851AF}"/>
              </a:ext>
            </a:extLst>
          </p:cNvPr>
          <p:cNvSpPr txBox="1"/>
          <p:nvPr/>
        </p:nvSpPr>
        <p:spPr>
          <a:xfrm>
            <a:off x="1219200" y="4343400"/>
            <a:ext cx="729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Quantum Field Theory – An Introduction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95402-AE9E-0D3F-FF10-1EF5F1F890C0}"/>
              </a:ext>
            </a:extLst>
          </p:cNvPr>
          <p:cNvSpPr txBox="1"/>
          <p:nvPr/>
        </p:nvSpPr>
        <p:spPr>
          <a:xfrm>
            <a:off x="1447800" y="2333464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the link below to view the video on </a:t>
            </a:r>
            <a:r>
              <a:rPr lang="en-US" sz="3200" dirty="0" err="1"/>
              <a:t>Youtube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659" y="1752600"/>
            <a:ext cx="4036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Dark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0659" y="4495799"/>
            <a:ext cx="3980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DARK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4234" y="3200400"/>
            <a:ext cx="636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86232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ark Side of The Universe ♦ Dark Matter and Dark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3" y="457200"/>
            <a:ext cx="8920973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88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igthink.com/hard-science/cosmic-web/image/gif;base64,R0lGODlhAQABAIAAAAAAAP/yH5BAEAAAAALAAAAAABAAEAAAIBRA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bigthink.com/hard-science/cosmic-web/image/gif;base64,R0lGODlhAQABAIAAAAAAAP/yH5BAEAAAAALAAAAAABAAEAAAIBRAA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bigthink.com/hard-science/cosmic-web/image/gif;base64,R0lGODlhAQABAIAAAAAAAP/yH5BAEAAAAALAAAAAABAAEAAAIBRAA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bigthink.com/hard-science/cosmic-web/image/gif;base64,R0lGODlhAQABAIAAAAAAAP/yH5BAEAAAAALAAAAAABAAEAAAIBRAA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bigthink.com/wp-content/uploads/2019/06/origin-80.jpg?w=480&amp;h=27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1600200"/>
            <a:ext cx="757645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495162"/>
            <a:ext cx="416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lgerian" panose="04020705040A02060702" pitchFamily="82" charset="0"/>
              </a:rPr>
              <a:t>The Cosmic Web</a:t>
            </a:r>
          </a:p>
        </p:txBody>
      </p:sp>
    </p:spTree>
    <p:extLst>
      <p:ext uri="{BB962C8B-B14F-4D97-AF65-F5344CB8AC3E}">
        <p14:creationId xmlns:p14="http://schemas.microsoft.com/office/powerpoint/2010/main" val="3329134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8950" y="692497"/>
            <a:ext cx="5646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The Big Bang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BD05E-A754-62E4-4206-FBA988211A8A}"/>
              </a:ext>
            </a:extLst>
          </p:cNvPr>
          <p:cNvSpPr txBox="1"/>
          <p:nvPr/>
        </p:nvSpPr>
        <p:spPr>
          <a:xfrm>
            <a:off x="937798" y="2133600"/>
            <a:ext cx="7248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the link below to view the video on </a:t>
            </a:r>
            <a:r>
              <a:rPr lang="en-US" sz="3200" dirty="0" err="1"/>
              <a:t>Youtube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A7F04-82E1-BB6A-9343-D3A2834C74CB}"/>
              </a:ext>
            </a:extLst>
          </p:cNvPr>
          <p:cNvSpPr txBox="1"/>
          <p:nvPr/>
        </p:nvSpPr>
        <p:spPr>
          <a:xfrm>
            <a:off x="984180" y="4419600"/>
            <a:ext cx="739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The Beginning of Everything – The Big Bang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4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64977-2370-D6DF-8A8C-DD5BA36D1CA2}"/>
              </a:ext>
            </a:extLst>
          </p:cNvPr>
          <p:cNvSpPr txBox="1"/>
          <p:nvPr/>
        </p:nvSpPr>
        <p:spPr>
          <a:xfrm>
            <a:off x="1562100" y="32766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Why do  we need Quantum Gravity to Explain the Big Bang?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B5B1C-D256-E5A0-6ADE-3C08894C1312}"/>
              </a:ext>
            </a:extLst>
          </p:cNvPr>
          <p:cNvSpPr txBox="1"/>
          <p:nvPr/>
        </p:nvSpPr>
        <p:spPr>
          <a:xfrm>
            <a:off x="1524000" y="990600"/>
            <a:ext cx="645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the link below to view the Quantum Gravity Video on </a:t>
            </a:r>
            <a:r>
              <a:rPr lang="en-US" sz="3200" dirty="0" err="1"/>
              <a:t>Youtube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60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"/>
    </mc:Choice>
    <mc:Fallback xmlns="">
      <p:transition spd="slow" advTm="36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2667000"/>
            <a:ext cx="632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Algerian" panose="04020705040A02060702" pitchFamily="82" charset="0"/>
              </a:rPr>
              <a:t>The Matter Field</a:t>
            </a:r>
          </a:p>
        </p:txBody>
      </p:sp>
    </p:spTree>
    <p:extLst>
      <p:ext uri="{BB962C8B-B14F-4D97-AF65-F5344CB8AC3E}">
        <p14:creationId xmlns:p14="http://schemas.microsoft.com/office/powerpoint/2010/main" val="22090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quation of everything - Physics Stack Exchange"/>
          <p:cNvSpPr>
            <a:spLocks noChangeAspect="1" noChangeArrowheads="1"/>
          </p:cNvSpPr>
          <p:nvPr/>
        </p:nvSpPr>
        <p:spPr bwMode="auto">
          <a:xfrm>
            <a:off x="155575" y="-121871"/>
            <a:ext cx="3271134" cy="13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quation of everything - Physics Stack Exchange"/>
          <p:cNvSpPr>
            <a:spLocks noChangeAspect="1" noChangeArrowheads="1"/>
          </p:cNvSpPr>
          <p:nvPr/>
        </p:nvSpPr>
        <p:spPr bwMode="auto">
          <a:xfrm>
            <a:off x="155575" y="-144463"/>
            <a:ext cx="274022" cy="3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Equation of everything - Physics Stack Exchange"/>
          <p:cNvSpPr>
            <a:spLocks noChangeAspect="1" noChangeArrowheads="1"/>
          </p:cNvSpPr>
          <p:nvPr/>
        </p:nvSpPr>
        <p:spPr bwMode="auto">
          <a:xfrm>
            <a:off x="307975" y="7937"/>
            <a:ext cx="274022" cy="3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Equation of everything - Physics Stack Exchange"/>
          <p:cNvSpPr>
            <a:spLocks noChangeAspect="1" noChangeArrowheads="1"/>
          </p:cNvSpPr>
          <p:nvPr/>
        </p:nvSpPr>
        <p:spPr bwMode="auto">
          <a:xfrm>
            <a:off x="460375" y="160337"/>
            <a:ext cx="274022" cy="3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Pin on String theory"/>
          <p:cNvSpPr>
            <a:spLocks noChangeAspect="1" noChangeArrowheads="1"/>
          </p:cNvSpPr>
          <p:nvPr/>
        </p:nvSpPr>
        <p:spPr bwMode="auto">
          <a:xfrm>
            <a:off x="155575" y="-738189"/>
            <a:ext cx="2654586" cy="1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1845"/>
            <a:ext cx="771916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1272" y="428974"/>
            <a:ext cx="657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Equation for the Theory of Everything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798" y="3370670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Z =</a:t>
            </a:r>
          </a:p>
        </p:txBody>
      </p:sp>
    </p:spTree>
    <p:extLst>
      <p:ext uri="{BB962C8B-B14F-4D97-AF65-F5344CB8AC3E}">
        <p14:creationId xmlns:p14="http://schemas.microsoft.com/office/powerpoint/2010/main" val="508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"/>
    </mc:Choice>
    <mc:Fallback xmlns="">
      <p:transition spd="slow" advTm="376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eptualization of a mult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1447"/>
            <a:ext cx="4724400" cy="65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438400"/>
            <a:ext cx="2413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Multiple </a:t>
            </a:r>
          </a:p>
          <a:p>
            <a:pPr algn="ctr"/>
            <a:r>
              <a:rPr lang="en-US" sz="4400" dirty="0"/>
              <a:t>Universes</a:t>
            </a:r>
          </a:p>
        </p:txBody>
      </p:sp>
    </p:spTree>
    <p:extLst>
      <p:ext uri="{BB962C8B-B14F-4D97-AF65-F5344CB8AC3E}">
        <p14:creationId xmlns:p14="http://schemas.microsoft.com/office/powerpoint/2010/main" val="58402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4720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Cosmic Microwave Background</a:t>
            </a:r>
          </a:p>
          <a:p>
            <a:pPr algn="ctr"/>
            <a:r>
              <a:rPr lang="en-US" sz="2800" dirty="0"/>
              <a:t>The Fireball of the Big Bang</a:t>
            </a:r>
          </a:p>
        </p:txBody>
      </p:sp>
    </p:spTree>
    <p:extLst>
      <p:ext uri="{BB962C8B-B14F-4D97-AF65-F5344CB8AC3E}">
        <p14:creationId xmlns:p14="http://schemas.microsoft.com/office/powerpoint/2010/main" val="54066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3D806D-7BBD-606A-76A2-17BCEA97D801}"/>
              </a:ext>
            </a:extLst>
          </p:cNvPr>
          <p:cNvSpPr txBox="1"/>
          <p:nvPr/>
        </p:nvSpPr>
        <p:spPr>
          <a:xfrm>
            <a:off x="1905000" y="3276600"/>
            <a:ext cx="553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linkClick r:id="rId2"/>
              </a:rPr>
              <a:t>Do we live in a Multiverse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CAFB7-DA2E-37E8-5F2F-45FA1B3F0EC8}"/>
              </a:ext>
            </a:extLst>
          </p:cNvPr>
          <p:cNvSpPr txBox="1"/>
          <p:nvPr/>
        </p:nvSpPr>
        <p:spPr>
          <a:xfrm>
            <a:off x="1143000" y="99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 the link below to view the video on </a:t>
            </a:r>
            <a:r>
              <a:rPr lang="en-US" sz="3600" dirty="0" err="1"/>
              <a:t>Youtube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559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2000"/>
            <a:ext cx="58288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STRING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 tooltip="Mathematical theory"/>
              </a:rPr>
              <a:t>Theoretical framework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 which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 tooltip="Point particle"/>
              </a:rPr>
              <a:t>point-like particles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 tooltip="Particle physics"/>
              </a:rPr>
              <a:t>particle physics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are replaced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5" tooltip="Dimension (mathematics and physics)"/>
              </a:rPr>
              <a:t>one-dimensional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objects called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 tooltip="String (physics)"/>
              </a:rPr>
              <a:t>strings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String theory describes how these strings propagate through  space and interact with each other. On distance scales larger than the string scale, a string looks just like an ordinary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particle,with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its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7" tooltip="Mass"/>
              </a:rPr>
              <a:t>mass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8" tooltip="Charge (physics)"/>
              </a:rPr>
              <a:t>charge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other properties determined by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9" tooltip="Vibration"/>
              </a:rPr>
              <a:t>vibrational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state of the string. In string theory, one of the many vibrational states of the string corresponds to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0" tooltip="Graviton"/>
              </a:rPr>
              <a:t>graviton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1" tooltip="Quantum mechanics"/>
              </a:rPr>
              <a:t>quantum mechanical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particle that carries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2" tooltip="Gravity"/>
              </a:rPr>
              <a:t>gravitational force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Thus, string theory is a theory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3" tooltip="Quantum gravity"/>
              </a:rPr>
              <a:t>quantum gravity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9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1"/>
    </mc:Choice>
    <mc:Fallback xmlns="">
      <p:transition spd="slow" advTm="610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ysics in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6191"/>
            <a:ext cx="2971800" cy="23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n you describe string theory to me as if I were a 5-year-old? -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38" y="1166191"/>
            <a:ext cx="3785124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ing Theory – part 6: The Basic Principles | S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19" y="2484926"/>
            <a:ext cx="2901584" cy="17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ysicist strums string theory at Philly high school | Penn To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35" y="4239768"/>
            <a:ext cx="3451427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teve Orsini on Twitter: &quot;String theory - science or fantasy: vibrating  strings, sparticles, parallel universes and extra dimensions.  https://t.co/CUCgtIMgTw… https://t.co/JO2IdzrUS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8670"/>
            <a:ext cx="3230083" cy="26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87681"/>
            <a:ext cx="8758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 notable feature of string theory is that it requires 11 dimensions</a:t>
            </a:r>
          </a:p>
          <a:p>
            <a:r>
              <a:rPr lang="en-US" sz="2400" dirty="0"/>
              <a:t> of space-time to  provide mathematical  consistency.</a:t>
            </a:r>
          </a:p>
        </p:txBody>
      </p:sp>
    </p:spTree>
    <p:extLst>
      <p:ext uri="{BB962C8B-B14F-4D97-AF65-F5344CB8AC3E}">
        <p14:creationId xmlns:p14="http://schemas.microsoft.com/office/powerpoint/2010/main" val="15623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447800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Questions and Discussion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3429000"/>
            <a:ext cx="52742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lgerian" panose="04020705040A02060702" pitchFamily="82" charset="0"/>
              </a:rPr>
              <a:t>Peter J. Costianes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8520 Elmer Hill Road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Rome, NY 13440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315-337-1409</a:t>
            </a:r>
          </a:p>
          <a:p>
            <a:r>
              <a:rPr lang="en-US" sz="2800" b="1" dirty="0">
                <a:latin typeface="Algerian" panose="04020705040A02060702" pitchFamily="82" charset="0"/>
              </a:rPr>
              <a:t>petercostianes@gmail.com</a:t>
            </a:r>
          </a:p>
        </p:txBody>
      </p:sp>
    </p:spTree>
    <p:extLst>
      <p:ext uri="{BB962C8B-B14F-4D97-AF65-F5344CB8AC3E}">
        <p14:creationId xmlns:p14="http://schemas.microsoft.com/office/powerpoint/2010/main" val="7164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6" y="457200"/>
            <a:ext cx="8360807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"/>
    </mc:Choice>
    <mc:Fallback xmlns="">
      <p:transition spd="slow" advTm="7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1"/>
            <a:ext cx="6858000" cy="65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"/>
    </mc:Choice>
    <mc:Fallback xmlns="">
      <p:transition spd="slow" advTm="2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Protons and Neutrons: The Massive Pandemonium in Matter | Of Particular  Signific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rotons and Neutrons: The Massive Pandemonium in Matter | Of Particular  Signific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rotons and Neutrons: The Massive Pandemonium in Matter | Of Particular  Significa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Protons and Neutrons: The Massive Pandemonium in Matter | Of Particular  Significan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Protons and Neutrons: The Massive Pandemonium in Matter | Of Particular  Significanc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What are the constituents of proton and neutron? - Quora"/>
          <p:cNvSpPr>
            <a:spLocks noChangeAspect="1" noChangeArrowheads="1"/>
          </p:cNvSpPr>
          <p:nvPr/>
        </p:nvSpPr>
        <p:spPr bwMode="auto">
          <a:xfrm>
            <a:off x="155575" y="-715963"/>
            <a:ext cx="30670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52600"/>
            <a:ext cx="7539653" cy="36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69674" y="617538"/>
            <a:ext cx="473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Proton and Neutron</a:t>
            </a:r>
          </a:p>
        </p:txBody>
      </p:sp>
    </p:spTree>
    <p:extLst>
      <p:ext uri="{BB962C8B-B14F-4D97-AF65-F5344CB8AC3E}">
        <p14:creationId xmlns:p14="http://schemas.microsoft.com/office/powerpoint/2010/main" val="13027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"/>
    </mc:Choice>
    <mc:Fallback xmlns="">
      <p:transition spd="slow" advTm="5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therford Atomic Model. Size: 90 x 100. Source: learn.sparkfu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7033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58914"/>
            <a:ext cx="589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lgerian" panose="04020705040A02060702" pitchFamily="82" charset="0"/>
              </a:rPr>
              <a:t>The Rutherford Atom</a:t>
            </a:r>
          </a:p>
        </p:txBody>
      </p:sp>
    </p:spTree>
    <p:extLst>
      <p:ext uri="{BB962C8B-B14F-4D97-AF65-F5344CB8AC3E}">
        <p14:creationId xmlns:p14="http://schemas.microsoft.com/office/powerpoint/2010/main" val="16122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"/>
    </mc:Choice>
    <mc:Fallback xmlns="">
      <p:transition spd="slow" advTm="4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545" y="37338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Scalar field"/>
              </a:rPr>
              <a:t>scalar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Field (physics)"/>
              </a:rPr>
              <a:t>field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via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iggs mechanism"/>
              </a:rPr>
              <a:t>Higgs mechanism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gives mass to many particles of matter.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6553" y="1447800"/>
            <a:ext cx="6070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Algerian" panose="04020705040A02060702" pitchFamily="82" charset="0"/>
              </a:rPr>
              <a:t>Higgs field</a:t>
            </a:r>
          </a:p>
        </p:txBody>
      </p:sp>
    </p:spTree>
    <p:extLst>
      <p:ext uri="{BB962C8B-B14F-4D97-AF65-F5344CB8AC3E}">
        <p14:creationId xmlns:p14="http://schemas.microsoft.com/office/powerpoint/2010/main" val="39186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"/>
    </mc:Choice>
    <mc:Fallback xmlns="">
      <p:transition spd="slow" advTm="5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67000"/>
            <a:ext cx="6995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730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"/>
    </mc:Choice>
    <mc:Fallback xmlns="">
      <p:transition spd="slow" advTm="46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735</Words>
  <Application>Microsoft Macintosh PowerPoint</Application>
  <PresentationFormat>On-screen Show (4:3)</PresentationFormat>
  <Paragraphs>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Algerian</vt:lpstr>
      <vt:lpstr>Arial</vt:lpstr>
      <vt:lpstr>Calibri</vt:lpstr>
      <vt:lpstr>Times New Roman</vt:lpstr>
      <vt:lpstr>Office Theme</vt:lpstr>
      <vt:lpstr>THE THEORY OF EVERYTHING + (so far)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wEAK NUCLEAR FORCE Field</vt:lpstr>
      <vt:lpstr>Space –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Field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Thompson, Faith</cp:lastModifiedBy>
  <cp:revision>205</cp:revision>
  <cp:lastPrinted>2021-01-01T23:30:45Z</cp:lastPrinted>
  <dcterms:created xsi:type="dcterms:W3CDTF">2020-11-27T23:02:43Z</dcterms:created>
  <dcterms:modified xsi:type="dcterms:W3CDTF">2023-08-16T19:12:32Z</dcterms:modified>
</cp:coreProperties>
</file>