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2" r:id="rId4"/>
    <p:sldId id="293" r:id="rId5"/>
    <p:sldId id="290" r:id="rId6"/>
    <p:sldId id="294" r:id="rId7"/>
    <p:sldId id="295" r:id="rId8"/>
    <p:sldId id="296" r:id="rId9"/>
    <p:sldId id="288" r:id="rId10"/>
    <p:sldId id="291" r:id="rId11"/>
    <p:sldId id="297" r:id="rId12"/>
    <p:sldId id="289" r:id="rId13"/>
    <p:sldId id="287" r:id="rId14"/>
    <p:sldId id="260" r:id="rId15"/>
    <p:sldId id="265" r:id="rId16"/>
    <p:sldId id="261" r:id="rId17"/>
    <p:sldId id="263" r:id="rId18"/>
    <p:sldId id="264" r:id="rId19"/>
    <p:sldId id="268" r:id="rId20"/>
    <p:sldId id="269" r:id="rId21"/>
    <p:sldId id="262" r:id="rId22"/>
    <p:sldId id="271" r:id="rId23"/>
    <p:sldId id="281" r:id="rId24"/>
    <p:sldId id="273" r:id="rId25"/>
    <p:sldId id="277" r:id="rId26"/>
    <p:sldId id="280" r:id="rId27"/>
    <p:sldId id="285" r:id="rId28"/>
    <p:sldId id="275" r:id="rId29"/>
    <p:sldId id="276" r:id="rId30"/>
    <p:sldId id="286" r:id="rId31"/>
    <p:sldId id="274" r:id="rId32"/>
    <p:sldId id="278" r:id="rId33"/>
    <p:sldId id="258" r:id="rId34"/>
    <p:sldId id="279" r:id="rId35"/>
    <p:sldId id="282" r:id="rId36"/>
    <p:sldId id="28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6369F-FAB6-9CBE-C510-C2815222B6C7}" v="210" dt="2026-05-11T22:28:48.548"/>
    <p1510:client id="{3756CCD5-DC21-0457-1D75-82841EB5BC10}" v="78" dt="2026-05-13T01:07:08.176"/>
    <p1510:client id="{4C0AA7AA-F5B6-F960-B1C3-E32682E1708E}" v="94" dt="2026-05-12T20:24:42.473"/>
    <p1510:client id="{82BC854C-0CE2-E4AC-549C-625547B1F17D}" v="745" dt="2026-05-13T02:02:06.789"/>
    <p1510:client id="{EAB3A01C-978D-6DF5-67ED-21DCDFE923C2}" v="1493" dt="2026-05-12T03:11:02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4060AC-4644-4428-AB2A-89EF3A90DEA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BAA08ED-0ABE-4747-86DA-0C73D1EAA606}">
      <dgm:prSet/>
      <dgm:spPr/>
      <dgm:t>
        <a:bodyPr/>
        <a:lstStyle/>
        <a:p>
          <a:r>
            <a:rPr lang="en-US"/>
            <a:t>Despite the science, there's still an element of luck involved</a:t>
          </a:r>
        </a:p>
      </dgm:t>
    </dgm:pt>
    <dgm:pt modelId="{0ECB0AC7-C3F3-4DF3-A5A6-89B36B168648}" type="parTrans" cxnId="{16F8EECE-8136-4CE6-B723-00BFF62A13A8}">
      <dgm:prSet/>
      <dgm:spPr/>
      <dgm:t>
        <a:bodyPr/>
        <a:lstStyle/>
        <a:p>
          <a:endParaRPr lang="en-US"/>
        </a:p>
      </dgm:t>
    </dgm:pt>
    <dgm:pt modelId="{648DD221-FE6B-4276-AF4F-75B5600FB2B4}" type="sibTrans" cxnId="{16F8EECE-8136-4CE6-B723-00BFF62A13A8}">
      <dgm:prSet/>
      <dgm:spPr/>
      <dgm:t>
        <a:bodyPr/>
        <a:lstStyle/>
        <a:p>
          <a:endParaRPr lang="en-US"/>
        </a:p>
      </dgm:t>
    </dgm:pt>
    <dgm:pt modelId="{7ACE76E1-75C5-43E4-97C8-78D1A904933D}">
      <dgm:prSet/>
      <dgm:spPr/>
      <dgm:t>
        <a:bodyPr/>
        <a:lstStyle/>
        <a:p>
          <a:r>
            <a:rPr lang="en-US"/>
            <a:t>Things don't always work out as planned</a:t>
          </a:r>
        </a:p>
      </dgm:t>
    </dgm:pt>
    <dgm:pt modelId="{1B786D4D-BA47-4B65-B688-40C429BAC70A}" type="parTrans" cxnId="{82E0C6B4-9956-491D-8C47-832B230FD656}">
      <dgm:prSet/>
      <dgm:spPr/>
      <dgm:t>
        <a:bodyPr/>
        <a:lstStyle/>
        <a:p>
          <a:endParaRPr lang="en-US"/>
        </a:p>
      </dgm:t>
    </dgm:pt>
    <dgm:pt modelId="{D7FB1C30-8115-4754-94B6-1166097D2E1C}" type="sibTrans" cxnId="{82E0C6B4-9956-491D-8C47-832B230FD656}">
      <dgm:prSet/>
      <dgm:spPr/>
      <dgm:t>
        <a:bodyPr/>
        <a:lstStyle/>
        <a:p>
          <a:endParaRPr lang="en-US"/>
        </a:p>
      </dgm:t>
    </dgm:pt>
    <dgm:pt modelId="{35E17334-D5DA-4F44-8DB0-5C345DE7C4D2}">
      <dgm:prSet/>
      <dgm:spPr/>
      <dgm:t>
        <a:bodyPr/>
        <a:lstStyle/>
        <a:p>
          <a:r>
            <a:rPr lang="en-US"/>
            <a:t>Some unique experiences can be found </a:t>
          </a:r>
        </a:p>
      </dgm:t>
    </dgm:pt>
    <dgm:pt modelId="{5CB51DF6-05E0-4251-9B4A-37CD7089E5FA}" type="parTrans" cxnId="{67EE3989-2F9A-40C9-9A8C-4618EA8FD458}">
      <dgm:prSet/>
      <dgm:spPr/>
      <dgm:t>
        <a:bodyPr/>
        <a:lstStyle/>
        <a:p>
          <a:endParaRPr lang="en-US"/>
        </a:p>
      </dgm:t>
    </dgm:pt>
    <dgm:pt modelId="{1956926D-8DB8-4D1C-B926-3D949FCBB7F3}" type="sibTrans" cxnId="{67EE3989-2F9A-40C9-9A8C-4618EA8FD458}">
      <dgm:prSet/>
      <dgm:spPr/>
      <dgm:t>
        <a:bodyPr/>
        <a:lstStyle/>
        <a:p>
          <a:endParaRPr lang="en-US"/>
        </a:p>
      </dgm:t>
    </dgm:pt>
    <dgm:pt modelId="{91D0464E-2DC1-432B-AE94-F9B44E6CFA3F}" type="pres">
      <dgm:prSet presAssocID="{B04060AC-4644-4428-AB2A-89EF3A90DEA1}" presName="vert0" presStyleCnt="0">
        <dgm:presLayoutVars>
          <dgm:dir/>
          <dgm:animOne val="branch"/>
          <dgm:animLvl val="lvl"/>
        </dgm:presLayoutVars>
      </dgm:prSet>
      <dgm:spPr/>
    </dgm:pt>
    <dgm:pt modelId="{CD34688A-7F62-40EF-808F-5C1DD970D47B}" type="pres">
      <dgm:prSet presAssocID="{2BAA08ED-0ABE-4747-86DA-0C73D1EAA606}" presName="thickLine" presStyleLbl="alignNode1" presStyleIdx="0" presStyleCnt="3"/>
      <dgm:spPr/>
    </dgm:pt>
    <dgm:pt modelId="{D1D7CDEB-ED26-46AA-8DF5-4426FB02CB86}" type="pres">
      <dgm:prSet presAssocID="{2BAA08ED-0ABE-4747-86DA-0C73D1EAA606}" presName="horz1" presStyleCnt="0"/>
      <dgm:spPr/>
    </dgm:pt>
    <dgm:pt modelId="{DBC905F0-EA66-4C64-99B4-73A14F76815F}" type="pres">
      <dgm:prSet presAssocID="{2BAA08ED-0ABE-4747-86DA-0C73D1EAA606}" presName="tx1" presStyleLbl="revTx" presStyleIdx="0" presStyleCnt="3"/>
      <dgm:spPr/>
    </dgm:pt>
    <dgm:pt modelId="{52B82672-6A5A-43BB-86DC-D3BF5EC89630}" type="pres">
      <dgm:prSet presAssocID="{2BAA08ED-0ABE-4747-86DA-0C73D1EAA606}" presName="vert1" presStyleCnt="0"/>
      <dgm:spPr/>
    </dgm:pt>
    <dgm:pt modelId="{F3219EA2-5C2D-4BAF-9C26-5FAA3DE8C89D}" type="pres">
      <dgm:prSet presAssocID="{7ACE76E1-75C5-43E4-97C8-78D1A904933D}" presName="thickLine" presStyleLbl="alignNode1" presStyleIdx="1" presStyleCnt="3"/>
      <dgm:spPr/>
    </dgm:pt>
    <dgm:pt modelId="{6725C7D5-94A6-41BB-A353-850175274884}" type="pres">
      <dgm:prSet presAssocID="{7ACE76E1-75C5-43E4-97C8-78D1A904933D}" presName="horz1" presStyleCnt="0"/>
      <dgm:spPr/>
    </dgm:pt>
    <dgm:pt modelId="{8BF3AC98-5400-4D83-9A0E-B8FD03AA5699}" type="pres">
      <dgm:prSet presAssocID="{7ACE76E1-75C5-43E4-97C8-78D1A904933D}" presName="tx1" presStyleLbl="revTx" presStyleIdx="1" presStyleCnt="3"/>
      <dgm:spPr/>
    </dgm:pt>
    <dgm:pt modelId="{A46E4412-76A7-4ECC-B006-99E2883570EB}" type="pres">
      <dgm:prSet presAssocID="{7ACE76E1-75C5-43E4-97C8-78D1A904933D}" presName="vert1" presStyleCnt="0"/>
      <dgm:spPr/>
    </dgm:pt>
    <dgm:pt modelId="{02ACDCCB-1F60-41A5-BF5D-ADF8914D8146}" type="pres">
      <dgm:prSet presAssocID="{35E17334-D5DA-4F44-8DB0-5C345DE7C4D2}" presName="thickLine" presStyleLbl="alignNode1" presStyleIdx="2" presStyleCnt="3"/>
      <dgm:spPr/>
    </dgm:pt>
    <dgm:pt modelId="{2786E68F-0C3F-4E38-8A38-47E96F449AB2}" type="pres">
      <dgm:prSet presAssocID="{35E17334-D5DA-4F44-8DB0-5C345DE7C4D2}" presName="horz1" presStyleCnt="0"/>
      <dgm:spPr/>
    </dgm:pt>
    <dgm:pt modelId="{57D3E829-7F7A-4EFC-9095-E7F8CA301860}" type="pres">
      <dgm:prSet presAssocID="{35E17334-D5DA-4F44-8DB0-5C345DE7C4D2}" presName="tx1" presStyleLbl="revTx" presStyleIdx="2" presStyleCnt="3"/>
      <dgm:spPr/>
    </dgm:pt>
    <dgm:pt modelId="{95604AAB-94FD-461D-9558-10378764C28A}" type="pres">
      <dgm:prSet presAssocID="{35E17334-D5DA-4F44-8DB0-5C345DE7C4D2}" presName="vert1" presStyleCnt="0"/>
      <dgm:spPr/>
    </dgm:pt>
  </dgm:ptLst>
  <dgm:cxnLst>
    <dgm:cxn modelId="{118A7454-2B31-46AC-9129-F3C6E51A8EB2}" type="presOf" srcId="{35E17334-D5DA-4F44-8DB0-5C345DE7C4D2}" destId="{57D3E829-7F7A-4EFC-9095-E7F8CA301860}" srcOrd="0" destOrd="0" presId="urn:microsoft.com/office/officeart/2008/layout/LinedList"/>
    <dgm:cxn modelId="{BECD4788-D8CF-4671-94F7-AFE54366C4C3}" type="presOf" srcId="{B04060AC-4644-4428-AB2A-89EF3A90DEA1}" destId="{91D0464E-2DC1-432B-AE94-F9B44E6CFA3F}" srcOrd="0" destOrd="0" presId="urn:microsoft.com/office/officeart/2008/layout/LinedList"/>
    <dgm:cxn modelId="{67EE3989-2F9A-40C9-9A8C-4618EA8FD458}" srcId="{B04060AC-4644-4428-AB2A-89EF3A90DEA1}" destId="{35E17334-D5DA-4F44-8DB0-5C345DE7C4D2}" srcOrd="2" destOrd="0" parTransId="{5CB51DF6-05E0-4251-9B4A-37CD7089E5FA}" sibTransId="{1956926D-8DB8-4D1C-B926-3D949FCBB7F3}"/>
    <dgm:cxn modelId="{82E0C6B4-9956-491D-8C47-832B230FD656}" srcId="{B04060AC-4644-4428-AB2A-89EF3A90DEA1}" destId="{7ACE76E1-75C5-43E4-97C8-78D1A904933D}" srcOrd="1" destOrd="0" parTransId="{1B786D4D-BA47-4B65-B688-40C429BAC70A}" sibTransId="{D7FB1C30-8115-4754-94B6-1166097D2E1C}"/>
    <dgm:cxn modelId="{450E82BD-9D09-4C57-AEE2-BCE39F88DE4A}" type="presOf" srcId="{2BAA08ED-0ABE-4747-86DA-0C73D1EAA606}" destId="{DBC905F0-EA66-4C64-99B4-73A14F76815F}" srcOrd="0" destOrd="0" presId="urn:microsoft.com/office/officeart/2008/layout/LinedList"/>
    <dgm:cxn modelId="{0ABEC0C6-C9C6-4A4E-9D15-E13EBA6CF9F4}" type="presOf" srcId="{7ACE76E1-75C5-43E4-97C8-78D1A904933D}" destId="{8BF3AC98-5400-4D83-9A0E-B8FD03AA5699}" srcOrd="0" destOrd="0" presId="urn:microsoft.com/office/officeart/2008/layout/LinedList"/>
    <dgm:cxn modelId="{16F8EECE-8136-4CE6-B723-00BFF62A13A8}" srcId="{B04060AC-4644-4428-AB2A-89EF3A90DEA1}" destId="{2BAA08ED-0ABE-4747-86DA-0C73D1EAA606}" srcOrd="0" destOrd="0" parTransId="{0ECB0AC7-C3F3-4DF3-A5A6-89B36B168648}" sibTransId="{648DD221-FE6B-4276-AF4F-75B5600FB2B4}"/>
    <dgm:cxn modelId="{19874029-2F91-4863-A36B-1D3BD8E43E69}" type="presParOf" srcId="{91D0464E-2DC1-432B-AE94-F9B44E6CFA3F}" destId="{CD34688A-7F62-40EF-808F-5C1DD970D47B}" srcOrd="0" destOrd="0" presId="urn:microsoft.com/office/officeart/2008/layout/LinedList"/>
    <dgm:cxn modelId="{DBC60B93-9D35-4F6E-98FC-7C4636C16DB5}" type="presParOf" srcId="{91D0464E-2DC1-432B-AE94-F9B44E6CFA3F}" destId="{D1D7CDEB-ED26-46AA-8DF5-4426FB02CB86}" srcOrd="1" destOrd="0" presId="urn:microsoft.com/office/officeart/2008/layout/LinedList"/>
    <dgm:cxn modelId="{1075EF5E-C32E-4A95-88DC-6CE7F842B300}" type="presParOf" srcId="{D1D7CDEB-ED26-46AA-8DF5-4426FB02CB86}" destId="{DBC905F0-EA66-4C64-99B4-73A14F76815F}" srcOrd="0" destOrd="0" presId="urn:microsoft.com/office/officeart/2008/layout/LinedList"/>
    <dgm:cxn modelId="{9A76FCFC-F878-4B04-BFF8-F7D99CFDCCF0}" type="presParOf" srcId="{D1D7CDEB-ED26-46AA-8DF5-4426FB02CB86}" destId="{52B82672-6A5A-43BB-86DC-D3BF5EC89630}" srcOrd="1" destOrd="0" presId="urn:microsoft.com/office/officeart/2008/layout/LinedList"/>
    <dgm:cxn modelId="{CE1726CF-07E0-42FD-86E1-9314E70F173C}" type="presParOf" srcId="{91D0464E-2DC1-432B-AE94-F9B44E6CFA3F}" destId="{F3219EA2-5C2D-4BAF-9C26-5FAA3DE8C89D}" srcOrd="2" destOrd="0" presId="urn:microsoft.com/office/officeart/2008/layout/LinedList"/>
    <dgm:cxn modelId="{44BAEB78-ABE9-4020-B33B-5B77B1928154}" type="presParOf" srcId="{91D0464E-2DC1-432B-AE94-F9B44E6CFA3F}" destId="{6725C7D5-94A6-41BB-A353-850175274884}" srcOrd="3" destOrd="0" presId="urn:microsoft.com/office/officeart/2008/layout/LinedList"/>
    <dgm:cxn modelId="{D4017170-C648-4FFD-B668-EFDDA9B0B3DD}" type="presParOf" srcId="{6725C7D5-94A6-41BB-A353-850175274884}" destId="{8BF3AC98-5400-4D83-9A0E-B8FD03AA5699}" srcOrd="0" destOrd="0" presId="urn:microsoft.com/office/officeart/2008/layout/LinedList"/>
    <dgm:cxn modelId="{E941C560-4287-47F2-BCEF-3EF23370686B}" type="presParOf" srcId="{6725C7D5-94A6-41BB-A353-850175274884}" destId="{A46E4412-76A7-4ECC-B006-99E2883570EB}" srcOrd="1" destOrd="0" presId="urn:microsoft.com/office/officeart/2008/layout/LinedList"/>
    <dgm:cxn modelId="{1C1B90B7-A36A-4A19-B5D6-52C49C879345}" type="presParOf" srcId="{91D0464E-2DC1-432B-AE94-F9B44E6CFA3F}" destId="{02ACDCCB-1F60-41A5-BF5D-ADF8914D8146}" srcOrd="4" destOrd="0" presId="urn:microsoft.com/office/officeart/2008/layout/LinedList"/>
    <dgm:cxn modelId="{6960FD0E-34BE-4A37-9254-85D0429A3C99}" type="presParOf" srcId="{91D0464E-2DC1-432B-AE94-F9B44E6CFA3F}" destId="{2786E68F-0C3F-4E38-8A38-47E96F449AB2}" srcOrd="5" destOrd="0" presId="urn:microsoft.com/office/officeart/2008/layout/LinedList"/>
    <dgm:cxn modelId="{27F67DA8-647A-4617-844B-7951F5E8711D}" type="presParOf" srcId="{2786E68F-0C3F-4E38-8A38-47E96F449AB2}" destId="{57D3E829-7F7A-4EFC-9095-E7F8CA301860}" srcOrd="0" destOrd="0" presId="urn:microsoft.com/office/officeart/2008/layout/LinedList"/>
    <dgm:cxn modelId="{2752AD0A-ACA4-4630-8D0D-D067F45DC3A5}" type="presParOf" srcId="{2786E68F-0C3F-4E38-8A38-47E96F449AB2}" destId="{95604AAB-94FD-461D-9558-10378764C28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C3251D-7F18-4D45-ACC3-30E6951C585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E63FD86F-D364-49DC-860F-664FFB0EC937}">
      <dgm:prSet/>
      <dgm:spPr/>
      <dgm:t>
        <a:bodyPr/>
        <a:lstStyle/>
        <a:p>
          <a:pPr>
            <a:defRPr cap="all"/>
          </a:pPr>
          <a:r>
            <a:rPr lang="en-US"/>
            <a:t>Still need luck!</a:t>
          </a:r>
        </a:p>
      </dgm:t>
    </dgm:pt>
    <dgm:pt modelId="{4186C519-A8E2-45D9-A4F2-BF00786AD3A5}" type="parTrans" cxnId="{0230274F-505E-445C-B3C6-8EA6AE679D71}">
      <dgm:prSet/>
      <dgm:spPr/>
      <dgm:t>
        <a:bodyPr/>
        <a:lstStyle/>
        <a:p>
          <a:endParaRPr lang="en-US"/>
        </a:p>
      </dgm:t>
    </dgm:pt>
    <dgm:pt modelId="{49471253-FECB-4744-BFDA-40CAAD1B8FEE}" type="sibTrans" cxnId="{0230274F-505E-445C-B3C6-8EA6AE679D71}">
      <dgm:prSet/>
      <dgm:spPr/>
      <dgm:t>
        <a:bodyPr/>
        <a:lstStyle/>
        <a:p>
          <a:endParaRPr lang="en-US"/>
        </a:p>
      </dgm:t>
    </dgm:pt>
    <dgm:pt modelId="{71A8E361-0723-4346-9D73-0B750CE37E44}">
      <dgm:prSet/>
      <dgm:spPr/>
      <dgm:t>
        <a:bodyPr/>
        <a:lstStyle/>
        <a:p>
          <a:pPr>
            <a:defRPr cap="all"/>
          </a:pPr>
          <a:r>
            <a:rPr lang="en-US"/>
            <a:t>Be willing to change course and follow new data</a:t>
          </a:r>
        </a:p>
      </dgm:t>
    </dgm:pt>
    <dgm:pt modelId="{C1B48822-E099-46F3-9FAA-141E17820021}" type="parTrans" cxnId="{9249536E-0B98-4AFF-B2B5-46DC8E849EBF}">
      <dgm:prSet/>
      <dgm:spPr/>
      <dgm:t>
        <a:bodyPr/>
        <a:lstStyle/>
        <a:p>
          <a:endParaRPr lang="en-US"/>
        </a:p>
      </dgm:t>
    </dgm:pt>
    <dgm:pt modelId="{4CBFEA85-4FC8-4278-AED6-129FDCD526E0}" type="sibTrans" cxnId="{9249536E-0B98-4AFF-B2B5-46DC8E849EBF}">
      <dgm:prSet/>
      <dgm:spPr/>
      <dgm:t>
        <a:bodyPr/>
        <a:lstStyle/>
        <a:p>
          <a:endParaRPr lang="en-US"/>
        </a:p>
      </dgm:t>
    </dgm:pt>
    <dgm:pt modelId="{E02A438B-35B1-416A-843B-3C697A1570AB}">
      <dgm:prSet/>
      <dgm:spPr/>
      <dgm:t>
        <a:bodyPr/>
        <a:lstStyle/>
        <a:p>
          <a:pPr>
            <a:defRPr cap="all"/>
          </a:pPr>
          <a:r>
            <a:rPr lang="en-US"/>
            <a:t>I need a better camera</a:t>
          </a:r>
        </a:p>
      </dgm:t>
    </dgm:pt>
    <dgm:pt modelId="{8A1660FD-4A18-4A10-8E92-3A4AF203C84B}" type="parTrans" cxnId="{1593D642-038A-4FAF-ACA5-7224D03734F3}">
      <dgm:prSet/>
      <dgm:spPr/>
      <dgm:t>
        <a:bodyPr/>
        <a:lstStyle/>
        <a:p>
          <a:endParaRPr lang="en-US"/>
        </a:p>
      </dgm:t>
    </dgm:pt>
    <dgm:pt modelId="{D2080B77-FC9C-404E-A34D-A2E290B5B444}" type="sibTrans" cxnId="{1593D642-038A-4FAF-ACA5-7224D03734F3}">
      <dgm:prSet/>
      <dgm:spPr/>
      <dgm:t>
        <a:bodyPr/>
        <a:lstStyle/>
        <a:p>
          <a:endParaRPr lang="en-US"/>
        </a:p>
      </dgm:t>
    </dgm:pt>
    <dgm:pt modelId="{39FBE3CB-787B-4CDE-A554-592A0E0FF101}" type="pres">
      <dgm:prSet presAssocID="{06C3251D-7F18-4D45-ACC3-30E6951C585C}" presName="root" presStyleCnt="0">
        <dgm:presLayoutVars>
          <dgm:dir/>
          <dgm:resizeHandles val="exact"/>
        </dgm:presLayoutVars>
      </dgm:prSet>
      <dgm:spPr/>
    </dgm:pt>
    <dgm:pt modelId="{E7A4353B-A36E-4957-873E-9453EE2F1BD5}" type="pres">
      <dgm:prSet presAssocID="{E63FD86F-D364-49DC-860F-664FFB0EC937}" presName="compNode" presStyleCnt="0"/>
      <dgm:spPr/>
    </dgm:pt>
    <dgm:pt modelId="{BC11A536-86EF-4AF1-9A7D-E1798E81E7BA}" type="pres">
      <dgm:prSet presAssocID="{E63FD86F-D364-49DC-860F-664FFB0EC937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F1CA723-1634-4BAC-B34F-10F7DEFBE809}" type="pres">
      <dgm:prSet presAssocID="{E63FD86F-D364-49DC-860F-664FFB0EC937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7E26700B-A70F-4FF6-AB71-14FBFA381814}" type="pres">
      <dgm:prSet presAssocID="{E63FD86F-D364-49DC-860F-664FFB0EC937}" presName="spaceRect" presStyleCnt="0"/>
      <dgm:spPr/>
    </dgm:pt>
    <dgm:pt modelId="{0086795A-2987-47B4-9905-0CDC28DEAAB8}" type="pres">
      <dgm:prSet presAssocID="{E63FD86F-D364-49DC-860F-664FFB0EC937}" presName="textRect" presStyleLbl="revTx" presStyleIdx="0" presStyleCnt="3">
        <dgm:presLayoutVars>
          <dgm:chMax val="1"/>
          <dgm:chPref val="1"/>
        </dgm:presLayoutVars>
      </dgm:prSet>
      <dgm:spPr/>
    </dgm:pt>
    <dgm:pt modelId="{D68A067C-6C63-4ECA-A2D1-F55D241FF98C}" type="pres">
      <dgm:prSet presAssocID="{49471253-FECB-4744-BFDA-40CAAD1B8FEE}" presName="sibTrans" presStyleCnt="0"/>
      <dgm:spPr/>
    </dgm:pt>
    <dgm:pt modelId="{C90E9D33-B64D-4F59-B39E-30925431BF4C}" type="pres">
      <dgm:prSet presAssocID="{71A8E361-0723-4346-9D73-0B750CE37E44}" presName="compNode" presStyleCnt="0"/>
      <dgm:spPr/>
    </dgm:pt>
    <dgm:pt modelId="{C989EF3F-558E-4361-B751-1827CF426E74}" type="pres">
      <dgm:prSet presAssocID="{71A8E361-0723-4346-9D73-0B750CE37E44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CD31643-2EC7-4D33-B094-2929A8D77950}" type="pres">
      <dgm:prSet presAssocID="{71A8E361-0723-4346-9D73-0B750CE37E44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920B5E9-879D-47D7-B2F2-3190DC09AE9F}" type="pres">
      <dgm:prSet presAssocID="{71A8E361-0723-4346-9D73-0B750CE37E44}" presName="spaceRect" presStyleCnt="0"/>
      <dgm:spPr/>
    </dgm:pt>
    <dgm:pt modelId="{14D490DC-07A2-46A2-8AE8-2954E33156BF}" type="pres">
      <dgm:prSet presAssocID="{71A8E361-0723-4346-9D73-0B750CE37E44}" presName="textRect" presStyleLbl="revTx" presStyleIdx="1" presStyleCnt="3">
        <dgm:presLayoutVars>
          <dgm:chMax val="1"/>
          <dgm:chPref val="1"/>
        </dgm:presLayoutVars>
      </dgm:prSet>
      <dgm:spPr/>
    </dgm:pt>
    <dgm:pt modelId="{0465B66F-F8F1-4A67-9CE1-96B81C7AD115}" type="pres">
      <dgm:prSet presAssocID="{4CBFEA85-4FC8-4278-AED6-129FDCD526E0}" presName="sibTrans" presStyleCnt="0"/>
      <dgm:spPr/>
    </dgm:pt>
    <dgm:pt modelId="{8D19040E-9DEC-4B89-AC88-0BB42E1645B0}" type="pres">
      <dgm:prSet presAssocID="{E02A438B-35B1-416A-843B-3C697A1570AB}" presName="compNode" presStyleCnt="0"/>
      <dgm:spPr/>
    </dgm:pt>
    <dgm:pt modelId="{0A1C4203-B132-4C81-90F3-AA41F23C8470}" type="pres">
      <dgm:prSet presAssocID="{E02A438B-35B1-416A-843B-3C697A1570AB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2BC7A92-B64A-4F4B-9C16-3BC07BE51554}" type="pres">
      <dgm:prSet presAssocID="{E02A438B-35B1-416A-843B-3C697A1570AB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DEAEB966-0C6B-49F5-AB3F-A166E4F5C82F}" type="pres">
      <dgm:prSet presAssocID="{E02A438B-35B1-416A-843B-3C697A1570AB}" presName="spaceRect" presStyleCnt="0"/>
      <dgm:spPr/>
    </dgm:pt>
    <dgm:pt modelId="{314FA2CA-0FE4-4D4F-AEC6-8EDD00064229}" type="pres">
      <dgm:prSet presAssocID="{E02A438B-35B1-416A-843B-3C697A1570A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756EA0D-19BC-4DE4-97B7-4A048BCBECD8}" type="presOf" srcId="{E63FD86F-D364-49DC-860F-664FFB0EC937}" destId="{0086795A-2987-47B4-9905-0CDC28DEAAB8}" srcOrd="0" destOrd="0" presId="urn:microsoft.com/office/officeart/2018/5/layout/IconLeafLabelList"/>
    <dgm:cxn modelId="{81CFB22F-83A5-4EA5-8BEE-1D4BAD655BDB}" type="presOf" srcId="{E02A438B-35B1-416A-843B-3C697A1570AB}" destId="{314FA2CA-0FE4-4D4F-AEC6-8EDD00064229}" srcOrd="0" destOrd="0" presId="urn:microsoft.com/office/officeart/2018/5/layout/IconLeafLabelList"/>
    <dgm:cxn modelId="{24BAAA5C-70B6-4D6E-8204-73A3A6F8104E}" type="presOf" srcId="{71A8E361-0723-4346-9D73-0B750CE37E44}" destId="{14D490DC-07A2-46A2-8AE8-2954E33156BF}" srcOrd="0" destOrd="0" presId="urn:microsoft.com/office/officeart/2018/5/layout/IconLeafLabelList"/>
    <dgm:cxn modelId="{1593D642-038A-4FAF-ACA5-7224D03734F3}" srcId="{06C3251D-7F18-4D45-ACC3-30E6951C585C}" destId="{E02A438B-35B1-416A-843B-3C697A1570AB}" srcOrd="2" destOrd="0" parTransId="{8A1660FD-4A18-4A10-8E92-3A4AF203C84B}" sibTransId="{D2080B77-FC9C-404E-A34D-A2E290B5B444}"/>
    <dgm:cxn modelId="{9249536E-0B98-4AFF-B2B5-46DC8E849EBF}" srcId="{06C3251D-7F18-4D45-ACC3-30E6951C585C}" destId="{71A8E361-0723-4346-9D73-0B750CE37E44}" srcOrd="1" destOrd="0" parTransId="{C1B48822-E099-46F3-9FAA-141E17820021}" sibTransId="{4CBFEA85-4FC8-4278-AED6-129FDCD526E0}"/>
    <dgm:cxn modelId="{0230274F-505E-445C-B3C6-8EA6AE679D71}" srcId="{06C3251D-7F18-4D45-ACC3-30E6951C585C}" destId="{E63FD86F-D364-49DC-860F-664FFB0EC937}" srcOrd="0" destOrd="0" parTransId="{4186C519-A8E2-45D9-A4F2-BF00786AD3A5}" sibTransId="{49471253-FECB-4744-BFDA-40CAAD1B8FEE}"/>
    <dgm:cxn modelId="{D5AA9EFD-72D7-45B7-A32F-5C60CCE822E1}" type="presOf" srcId="{06C3251D-7F18-4D45-ACC3-30E6951C585C}" destId="{39FBE3CB-787B-4CDE-A554-592A0E0FF101}" srcOrd="0" destOrd="0" presId="urn:microsoft.com/office/officeart/2018/5/layout/IconLeafLabelList"/>
    <dgm:cxn modelId="{94EABE82-2BB4-4D04-8977-68AEC31554AD}" type="presParOf" srcId="{39FBE3CB-787B-4CDE-A554-592A0E0FF101}" destId="{E7A4353B-A36E-4957-873E-9453EE2F1BD5}" srcOrd="0" destOrd="0" presId="urn:microsoft.com/office/officeart/2018/5/layout/IconLeafLabelList"/>
    <dgm:cxn modelId="{2606E3F0-E607-4B15-8827-48EF4368D4C8}" type="presParOf" srcId="{E7A4353B-A36E-4957-873E-9453EE2F1BD5}" destId="{BC11A536-86EF-4AF1-9A7D-E1798E81E7BA}" srcOrd="0" destOrd="0" presId="urn:microsoft.com/office/officeart/2018/5/layout/IconLeafLabelList"/>
    <dgm:cxn modelId="{6A0FF17D-140D-48E9-B794-22BD1172A730}" type="presParOf" srcId="{E7A4353B-A36E-4957-873E-9453EE2F1BD5}" destId="{3F1CA723-1634-4BAC-B34F-10F7DEFBE809}" srcOrd="1" destOrd="0" presId="urn:microsoft.com/office/officeart/2018/5/layout/IconLeafLabelList"/>
    <dgm:cxn modelId="{6D4E893F-DB0F-451E-BCBE-D100DE2AF629}" type="presParOf" srcId="{E7A4353B-A36E-4957-873E-9453EE2F1BD5}" destId="{7E26700B-A70F-4FF6-AB71-14FBFA381814}" srcOrd="2" destOrd="0" presId="urn:microsoft.com/office/officeart/2018/5/layout/IconLeafLabelList"/>
    <dgm:cxn modelId="{7BE76B39-2DD4-4ECD-8CD5-01101F54A5A2}" type="presParOf" srcId="{E7A4353B-A36E-4957-873E-9453EE2F1BD5}" destId="{0086795A-2987-47B4-9905-0CDC28DEAAB8}" srcOrd="3" destOrd="0" presId="urn:microsoft.com/office/officeart/2018/5/layout/IconLeafLabelList"/>
    <dgm:cxn modelId="{BAD8C840-7BE3-4EFC-A50D-20BA295D923F}" type="presParOf" srcId="{39FBE3CB-787B-4CDE-A554-592A0E0FF101}" destId="{D68A067C-6C63-4ECA-A2D1-F55D241FF98C}" srcOrd="1" destOrd="0" presId="urn:microsoft.com/office/officeart/2018/5/layout/IconLeafLabelList"/>
    <dgm:cxn modelId="{AA8962B9-B9AC-4BC2-8DBD-B7F0EC63EFE5}" type="presParOf" srcId="{39FBE3CB-787B-4CDE-A554-592A0E0FF101}" destId="{C90E9D33-B64D-4F59-B39E-30925431BF4C}" srcOrd="2" destOrd="0" presId="urn:microsoft.com/office/officeart/2018/5/layout/IconLeafLabelList"/>
    <dgm:cxn modelId="{04A0ED70-4475-4258-AA0B-9B534B713059}" type="presParOf" srcId="{C90E9D33-B64D-4F59-B39E-30925431BF4C}" destId="{C989EF3F-558E-4361-B751-1827CF426E74}" srcOrd="0" destOrd="0" presId="urn:microsoft.com/office/officeart/2018/5/layout/IconLeafLabelList"/>
    <dgm:cxn modelId="{8A47B304-6C05-47D5-885E-8BD4A3C264DD}" type="presParOf" srcId="{C90E9D33-B64D-4F59-B39E-30925431BF4C}" destId="{BCD31643-2EC7-4D33-B094-2929A8D77950}" srcOrd="1" destOrd="0" presId="urn:microsoft.com/office/officeart/2018/5/layout/IconLeafLabelList"/>
    <dgm:cxn modelId="{95EBB91C-AD35-42C3-97E1-146937D10DE0}" type="presParOf" srcId="{C90E9D33-B64D-4F59-B39E-30925431BF4C}" destId="{6920B5E9-879D-47D7-B2F2-3190DC09AE9F}" srcOrd="2" destOrd="0" presId="urn:microsoft.com/office/officeart/2018/5/layout/IconLeafLabelList"/>
    <dgm:cxn modelId="{E2E9456A-05C7-4895-A5ED-1ADC017877B4}" type="presParOf" srcId="{C90E9D33-B64D-4F59-B39E-30925431BF4C}" destId="{14D490DC-07A2-46A2-8AE8-2954E33156BF}" srcOrd="3" destOrd="0" presId="urn:microsoft.com/office/officeart/2018/5/layout/IconLeafLabelList"/>
    <dgm:cxn modelId="{9AE52B85-60D9-439A-8327-36DDD4C1BA2B}" type="presParOf" srcId="{39FBE3CB-787B-4CDE-A554-592A0E0FF101}" destId="{0465B66F-F8F1-4A67-9CE1-96B81C7AD115}" srcOrd="3" destOrd="0" presId="urn:microsoft.com/office/officeart/2018/5/layout/IconLeafLabelList"/>
    <dgm:cxn modelId="{DA7435AB-15B4-470E-84E1-D1B06B6B390B}" type="presParOf" srcId="{39FBE3CB-787B-4CDE-A554-592A0E0FF101}" destId="{8D19040E-9DEC-4B89-AC88-0BB42E1645B0}" srcOrd="4" destOrd="0" presId="urn:microsoft.com/office/officeart/2018/5/layout/IconLeafLabelList"/>
    <dgm:cxn modelId="{732C7405-474B-4BC9-8AD6-AE7DA72D7207}" type="presParOf" srcId="{8D19040E-9DEC-4B89-AC88-0BB42E1645B0}" destId="{0A1C4203-B132-4C81-90F3-AA41F23C8470}" srcOrd="0" destOrd="0" presId="urn:microsoft.com/office/officeart/2018/5/layout/IconLeafLabelList"/>
    <dgm:cxn modelId="{0053A98A-E028-4532-AEF4-106A1DC6EB26}" type="presParOf" srcId="{8D19040E-9DEC-4B89-AC88-0BB42E1645B0}" destId="{A2BC7A92-B64A-4F4B-9C16-3BC07BE51554}" srcOrd="1" destOrd="0" presId="urn:microsoft.com/office/officeart/2018/5/layout/IconLeafLabelList"/>
    <dgm:cxn modelId="{54DB17EF-5377-4782-9B71-09547A80C7CF}" type="presParOf" srcId="{8D19040E-9DEC-4B89-AC88-0BB42E1645B0}" destId="{DEAEB966-0C6B-49F5-AB3F-A166E4F5C82F}" srcOrd="2" destOrd="0" presId="urn:microsoft.com/office/officeart/2018/5/layout/IconLeafLabelList"/>
    <dgm:cxn modelId="{C3A02791-5923-4DF3-985B-7A4E32FBF7B5}" type="presParOf" srcId="{8D19040E-9DEC-4B89-AC88-0BB42E1645B0}" destId="{314FA2CA-0FE4-4D4F-AEC6-8EDD0006422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4688A-7F62-40EF-808F-5C1DD970D47B}">
      <dsp:nvSpPr>
        <dsp:cNvPr id="0" name=""/>
        <dsp:cNvSpPr/>
      </dsp:nvSpPr>
      <dsp:spPr>
        <a:xfrm>
          <a:off x="0" y="270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905F0-EA66-4C64-99B4-73A14F76815F}">
      <dsp:nvSpPr>
        <dsp:cNvPr id="0" name=""/>
        <dsp:cNvSpPr/>
      </dsp:nvSpPr>
      <dsp:spPr>
        <a:xfrm>
          <a:off x="0" y="2700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Despite the science, there's still an element of luck involved</a:t>
          </a:r>
        </a:p>
      </dsp:txBody>
      <dsp:txXfrm>
        <a:off x="0" y="2700"/>
        <a:ext cx="6291714" cy="1841777"/>
      </dsp:txXfrm>
    </dsp:sp>
    <dsp:sp modelId="{F3219EA2-5C2D-4BAF-9C26-5FAA3DE8C89D}">
      <dsp:nvSpPr>
        <dsp:cNvPr id="0" name=""/>
        <dsp:cNvSpPr/>
      </dsp:nvSpPr>
      <dsp:spPr>
        <a:xfrm>
          <a:off x="0" y="1844478"/>
          <a:ext cx="6291714" cy="0"/>
        </a:xfrm>
        <a:prstGeom prst="line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3AC98-5400-4D83-9A0E-B8FD03AA5699}">
      <dsp:nvSpPr>
        <dsp:cNvPr id="0" name=""/>
        <dsp:cNvSpPr/>
      </dsp:nvSpPr>
      <dsp:spPr>
        <a:xfrm>
          <a:off x="0" y="1844478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Things don't always work out as planned</a:t>
          </a:r>
        </a:p>
      </dsp:txBody>
      <dsp:txXfrm>
        <a:off x="0" y="1844478"/>
        <a:ext cx="6291714" cy="1841777"/>
      </dsp:txXfrm>
    </dsp:sp>
    <dsp:sp modelId="{02ACDCCB-1F60-41A5-BF5D-ADF8914D8146}">
      <dsp:nvSpPr>
        <dsp:cNvPr id="0" name=""/>
        <dsp:cNvSpPr/>
      </dsp:nvSpPr>
      <dsp:spPr>
        <a:xfrm>
          <a:off x="0" y="3686256"/>
          <a:ext cx="6291714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D3E829-7F7A-4EFC-9095-E7F8CA301860}">
      <dsp:nvSpPr>
        <dsp:cNvPr id="0" name=""/>
        <dsp:cNvSpPr/>
      </dsp:nvSpPr>
      <dsp:spPr>
        <a:xfrm>
          <a:off x="0" y="3686256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Some unique experiences can be found </a:t>
          </a:r>
        </a:p>
      </dsp:txBody>
      <dsp:txXfrm>
        <a:off x="0" y="3686256"/>
        <a:ext cx="6291714" cy="1841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1A536-86EF-4AF1-9A7D-E1798E81E7BA}">
      <dsp:nvSpPr>
        <dsp:cNvPr id="0" name=""/>
        <dsp:cNvSpPr/>
      </dsp:nvSpPr>
      <dsp:spPr>
        <a:xfrm>
          <a:off x="718664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CA723-1634-4BAC-B34F-10F7DEFBE809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6795A-2987-47B4-9905-0CDC28DEAAB8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Still need luck!</a:t>
          </a:r>
        </a:p>
      </dsp:txBody>
      <dsp:txXfrm>
        <a:off x="93445" y="3018902"/>
        <a:ext cx="3206250" cy="720000"/>
      </dsp:txXfrm>
    </dsp:sp>
    <dsp:sp modelId="{C989EF3F-558E-4361-B751-1827CF426E74}">
      <dsp:nvSpPr>
        <dsp:cNvPr id="0" name=""/>
        <dsp:cNvSpPr/>
      </dsp:nvSpPr>
      <dsp:spPr>
        <a:xfrm>
          <a:off x="4486008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31643-2EC7-4D33-B094-2929A8D77950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490DC-07A2-46A2-8AE8-2954E33156BF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Be willing to change course and follow new data</a:t>
          </a:r>
        </a:p>
      </dsp:txBody>
      <dsp:txXfrm>
        <a:off x="3860789" y="3018902"/>
        <a:ext cx="3206250" cy="720000"/>
      </dsp:txXfrm>
    </dsp:sp>
    <dsp:sp modelId="{0A1C4203-B132-4C81-90F3-AA41F23C8470}">
      <dsp:nvSpPr>
        <dsp:cNvPr id="0" name=""/>
        <dsp:cNvSpPr/>
      </dsp:nvSpPr>
      <dsp:spPr>
        <a:xfrm>
          <a:off x="8253352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C7A92-B64A-4F4B-9C16-3BC07BE51554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FA2CA-0FE4-4D4F-AEC6-8EDD00064229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 need a better camera</a:t>
          </a:r>
        </a:p>
      </dsp:txBody>
      <dsp:txXfrm>
        <a:off x="7628133" y="3018902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12FF0-AA35-948E-6FED-D99530576B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Weather and Astronomy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05EBF9-B086-CDFB-9184-3F8444DB1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WKTV Chief Meteorologist Bill Kardas</a:t>
            </a:r>
          </a:p>
        </p:txBody>
      </p:sp>
    </p:spTree>
    <p:extLst>
      <p:ext uri="{BB962C8B-B14F-4D97-AF65-F5344CB8AC3E}">
        <p14:creationId xmlns:p14="http://schemas.microsoft.com/office/powerpoint/2010/main" val="4061329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6C618-D170-1669-B869-A906B27B1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F40B-09F0-5CEE-313A-51F0A01C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Northern Lights – My Journey of Discovery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33172-4082-1F3D-E99A-223B5CCC4E27}"/>
              </a:ext>
            </a:extLst>
          </p:cNvPr>
          <p:cNvSpPr txBox="1"/>
          <p:nvPr/>
        </p:nvSpPr>
        <p:spPr>
          <a:xfrm>
            <a:off x="10108556" y="559443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May 11th, 2024</a:t>
            </a:r>
          </a:p>
        </p:txBody>
      </p:sp>
      <p:pic>
        <p:nvPicPr>
          <p:cNvPr id="6" name="Content Placeholder 5" descr="A green and pink clouds in the sky&#10;&#10;AI-generated content may be incorrect.">
            <a:extLst>
              <a:ext uri="{FF2B5EF4-FFF2-40B4-BE49-F238E27FC236}">
                <a16:creationId xmlns:a16="http://schemas.microsoft.com/office/drawing/2014/main" id="{3FCF21B3-B694-AA67-5AB0-8E851296C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028" y="1372283"/>
            <a:ext cx="5784324" cy="53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52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A03DB-B43F-B09F-6854-05A25E03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Lessons Learned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E9A8C717-3BFA-B848-10CB-ADB05B1EB2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64257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8490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662A6-2540-B311-2723-F3F6633F0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65E8D-CE0C-2C44-AADB-52D1A4876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Northern Lights – My Journey of Discovery</a:t>
            </a:r>
          </a:p>
        </p:txBody>
      </p:sp>
      <p:pic>
        <p:nvPicPr>
          <p:cNvPr id="4" name="Content Placeholder 3" descr="No photo description available.">
            <a:extLst>
              <a:ext uri="{FF2B5EF4-FFF2-40B4-BE49-F238E27FC236}">
                <a16:creationId xmlns:a16="http://schemas.microsoft.com/office/drawing/2014/main" id="{D0DA9C4A-4D1D-A220-34CD-D8D6E1A9D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303" y="1825625"/>
            <a:ext cx="7233393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A698C-57D7-399A-5EE7-544368B0FE4C}"/>
              </a:ext>
            </a:extLst>
          </p:cNvPr>
          <p:cNvSpPr txBox="1"/>
          <p:nvPr/>
        </p:nvSpPr>
        <p:spPr>
          <a:xfrm>
            <a:off x="10108556" y="559443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March 21st, 2025</a:t>
            </a:r>
          </a:p>
        </p:txBody>
      </p:sp>
    </p:spTree>
    <p:extLst>
      <p:ext uri="{BB962C8B-B14F-4D97-AF65-F5344CB8AC3E}">
        <p14:creationId xmlns:p14="http://schemas.microsoft.com/office/powerpoint/2010/main" val="2345608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EF2C8-9502-38ED-97B4-99D19ECC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Northern Lights – My Journey of Discovery</a:t>
            </a:r>
          </a:p>
        </p:txBody>
      </p:sp>
      <p:pic>
        <p:nvPicPr>
          <p:cNvPr id="4" name="Content Placeholder 3" descr="No photo description available.">
            <a:extLst>
              <a:ext uri="{FF2B5EF4-FFF2-40B4-BE49-F238E27FC236}">
                <a16:creationId xmlns:a16="http://schemas.microsoft.com/office/drawing/2014/main" id="{0EB25774-E8B9-9F28-4E2A-3771276E9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303" y="1825625"/>
            <a:ext cx="7233393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E83F96-1DA9-1CEE-241A-E5D11E824736}"/>
              </a:ext>
            </a:extLst>
          </p:cNvPr>
          <p:cNvSpPr txBox="1"/>
          <p:nvPr/>
        </p:nvSpPr>
        <p:spPr>
          <a:xfrm>
            <a:off x="10002455" y="579698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January 20th, 2026</a:t>
            </a:r>
          </a:p>
        </p:txBody>
      </p:sp>
    </p:spTree>
    <p:extLst>
      <p:ext uri="{BB962C8B-B14F-4D97-AF65-F5344CB8AC3E}">
        <p14:creationId xmlns:p14="http://schemas.microsoft.com/office/powerpoint/2010/main" val="77900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0BDF-B61F-6055-AB41-98C984E6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Atmospheric Optics – Sun Dog</a:t>
            </a:r>
          </a:p>
        </p:txBody>
      </p:sp>
      <p:pic>
        <p:nvPicPr>
          <p:cNvPr id="4" name="Content Placeholder 3" descr="No photo description available.">
            <a:extLst>
              <a:ext uri="{FF2B5EF4-FFF2-40B4-BE49-F238E27FC236}">
                <a16:creationId xmlns:a16="http://schemas.microsoft.com/office/drawing/2014/main" id="{50E7CAED-4D07-741A-C10E-E041E8892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2A18F-EBCC-D8CF-4248-296D2CC8A1B9}"/>
              </a:ext>
            </a:extLst>
          </p:cNvPr>
          <p:cNvSpPr txBox="1"/>
          <p:nvPr/>
        </p:nvSpPr>
        <p:spPr>
          <a:xfrm>
            <a:off x="9693797" y="570053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Kyle O'Connor</a:t>
            </a:r>
            <a:br>
              <a:rPr lang="en-US"/>
            </a:br>
            <a:r>
              <a:rPr lang="en-US"/>
              <a:t>1/16/26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52D2F-EBF9-84F3-7925-83C7B5772955}"/>
              </a:ext>
            </a:extLst>
          </p:cNvPr>
          <p:cNvSpPr txBox="1"/>
          <p:nvPr/>
        </p:nvSpPr>
        <p:spPr>
          <a:xfrm>
            <a:off x="9448868" y="190867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Sunlight refraction of hexagonal ice crystals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7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B1B6C-A3A4-71C5-58B7-5D767CF4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Refraction, Reflection, Diffraction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515983 w 4572000"/>
              <a:gd name="csY1" fmla="*/ 0 h 18288"/>
              <a:gd name="csX2" fmla="*/ 1031966 w 4572000"/>
              <a:gd name="csY2" fmla="*/ 0 h 18288"/>
              <a:gd name="csX3" fmla="*/ 1639389 w 4572000"/>
              <a:gd name="csY3" fmla="*/ 0 h 18288"/>
              <a:gd name="csX4" fmla="*/ 2383971 w 4572000"/>
              <a:gd name="csY4" fmla="*/ 0 h 18288"/>
              <a:gd name="csX5" fmla="*/ 2945674 w 4572000"/>
              <a:gd name="csY5" fmla="*/ 0 h 18288"/>
              <a:gd name="csX6" fmla="*/ 350737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311434 w 4572000"/>
              <a:gd name="csY10" fmla="*/ 18288 h 18288"/>
              <a:gd name="csX11" fmla="*/ 2749731 w 4572000"/>
              <a:gd name="csY11" fmla="*/ 18288 h 18288"/>
              <a:gd name="csX12" fmla="*/ 2050869 w 4572000"/>
              <a:gd name="csY12" fmla="*/ 18288 h 18288"/>
              <a:gd name="csX13" fmla="*/ 1306286 w 4572000"/>
              <a:gd name="csY13" fmla="*/ 18288 h 18288"/>
              <a:gd name="csX14" fmla="*/ 79030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reflection refraction diffraction of light reflective tape">
            <a:extLst>
              <a:ext uri="{FF2B5EF4-FFF2-40B4-BE49-F238E27FC236}">
                <a16:creationId xmlns:a16="http://schemas.microsoft.com/office/drawing/2014/main" id="{232C31F5-6B70-B32B-06DE-40A411647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708754"/>
            <a:ext cx="11548872" cy="343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85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B4775-D75E-7F6A-A519-19C744C35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0E380-1AFB-F388-D405-C4585E77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Atmospheric Optics – Halo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5E87A-368C-D256-76E6-DC21553A8455}"/>
              </a:ext>
            </a:extLst>
          </p:cNvPr>
          <p:cNvSpPr txBox="1"/>
          <p:nvPr/>
        </p:nvSpPr>
        <p:spPr>
          <a:xfrm>
            <a:off x="9693797" y="570053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Lisa Garofalo Curtis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Rome, NY 7/26/25</a:t>
            </a:r>
            <a:endParaRPr lang="en-US"/>
          </a:p>
        </p:txBody>
      </p:sp>
      <p:pic>
        <p:nvPicPr>
          <p:cNvPr id="8" name="Content Placeholder 7" descr="No photo description available.">
            <a:extLst>
              <a:ext uri="{FF2B5EF4-FFF2-40B4-BE49-F238E27FC236}">
                <a16:creationId xmlns:a16="http://schemas.microsoft.com/office/drawing/2014/main" id="{39F61FAF-963B-67D0-667B-19F93FE88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5971" y="1327033"/>
            <a:ext cx="4519095" cy="4849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679AA-85CC-F858-1AA2-C33216B56CBE}"/>
              </a:ext>
            </a:extLst>
          </p:cNvPr>
          <p:cNvSpPr txBox="1"/>
          <p:nvPr/>
        </p:nvSpPr>
        <p:spPr>
          <a:xfrm>
            <a:off x="9312796" y="139160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Similar to sun dog, but at a higher sun altitude</a:t>
            </a:r>
          </a:p>
        </p:txBody>
      </p:sp>
    </p:spTree>
    <p:extLst>
      <p:ext uri="{BB962C8B-B14F-4D97-AF65-F5344CB8AC3E}">
        <p14:creationId xmlns:p14="http://schemas.microsoft.com/office/powerpoint/2010/main" val="3722199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220A0-AF37-13F3-B1B6-343A60EE5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E1C-2060-FAA9-5080-AA5BC1636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Atmospheric Optics – Sun Pillar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F77A1-5B12-1DB7-EC61-D6D160A2BE94}"/>
              </a:ext>
            </a:extLst>
          </p:cNvPr>
          <p:cNvSpPr txBox="1"/>
          <p:nvPr/>
        </p:nvSpPr>
        <p:spPr>
          <a:xfrm>
            <a:off x="9693797" y="5700531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Micky Michele Dziuban Litchfield 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12/9/25</a:t>
            </a:r>
            <a:endParaRPr lang="en-US"/>
          </a:p>
        </p:txBody>
      </p:sp>
      <p:pic>
        <p:nvPicPr>
          <p:cNvPr id="6" name="Content Placeholder 5" descr="No photo description available.">
            <a:extLst>
              <a:ext uri="{FF2B5EF4-FFF2-40B4-BE49-F238E27FC236}">
                <a16:creationId xmlns:a16="http://schemas.microsoft.com/office/drawing/2014/main" id="{E21C58C4-946E-5812-BA99-98996F983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2388" y="1336112"/>
            <a:ext cx="4604238" cy="6135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4FF1ED-B66F-EFB9-33BD-4C5EF483E722}"/>
              </a:ext>
            </a:extLst>
          </p:cNvPr>
          <p:cNvSpPr txBox="1"/>
          <p:nvPr/>
        </p:nvSpPr>
        <p:spPr>
          <a:xfrm>
            <a:off x="9231153" y="151860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Reflection of ice crystals on hexagon shaped 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4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34690-D0A2-6370-5611-F391E9FE7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E3DE-775F-4543-2C30-5DF88046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Atmospheric Optics – </a:t>
            </a:r>
            <a:r>
              <a:rPr lang="en-US">
                <a:ea typeface="+mj-lt"/>
                <a:cs typeface="+mj-lt"/>
              </a:rPr>
              <a:t>Circumzenithal Arc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93901-E9A1-39E7-0DDB-6C316DD08AF9}"/>
              </a:ext>
            </a:extLst>
          </p:cNvPr>
          <p:cNvSpPr txBox="1"/>
          <p:nvPr/>
        </p:nvSpPr>
        <p:spPr>
          <a:xfrm>
            <a:off x="9693797" y="5700531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Jessica Gallison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 New Hartford, NY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9/30/24</a:t>
            </a:r>
            <a:endParaRPr lang="en-US"/>
          </a:p>
        </p:txBody>
      </p:sp>
      <p:pic>
        <p:nvPicPr>
          <p:cNvPr id="7" name="Content Placeholder 6" descr="No photo description available.">
            <a:extLst>
              <a:ext uri="{FF2B5EF4-FFF2-40B4-BE49-F238E27FC236}">
                <a16:creationId xmlns:a16="http://schemas.microsoft.com/office/drawing/2014/main" id="{95C868FB-015F-7F76-8145-774ED3E41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946" y="1613423"/>
            <a:ext cx="6160867" cy="7225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2C72CF-F2F6-88D0-EE31-09BFAEFCCDCE}"/>
              </a:ext>
            </a:extLst>
          </p:cNvPr>
          <p:cNvSpPr txBox="1"/>
          <p:nvPr/>
        </p:nvSpPr>
        <p:spPr>
          <a:xfrm>
            <a:off x="9212551" y="1717714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Sunlight refraction of horizontal ice crystals at 46°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52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2150E-DBA5-16AA-7A24-A44C2CC7D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50EBB-DFD5-4316-AE38-7F6B47B6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Atmospheric Optics – </a:t>
            </a:r>
            <a:r>
              <a:rPr lang="en-US">
                <a:ea typeface="+mj-lt"/>
                <a:cs typeface="+mj-lt"/>
              </a:rPr>
              <a:t>Cloud Iridescence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7DA47-C0DE-811C-EFB5-C78CCA48CF73}"/>
              </a:ext>
            </a:extLst>
          </p:cNvPr>
          <p:cNvSpPr txBox="1"/>
          <p:nvPr/>
        </p:nvSpPr>
        <p:spPr>
          <a:xfrm>
            <a:off x="9693797" y="5700531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ea typeface="+mn-lt"/>
                <a:cs typeface="+mn-lt"/>
              </a:rPr>
              <a:t>Fideliz</a:t>
            </a:r>
            <a:br>
              <a:rPr lang="en-US">
                <a:ea typeface="+mn-lt"/>
                <a:cs typeface="+mn-lt"/>
              </a:rPr>
            </a:br>
            <a:r>
              <a:rPr lang="en-US" err="1">
                <a:ea typeface="+mn-lt"/>
                <a:cs typeface="+mn-lt"/>
              </a:rPr>
              <a:t>Schenevus</a:t>
            </a:r>
            <a:r>
              <a:rPr lang="en-US">
                <a:ea typeface="+mn-lt"/>
                <a:cs typeface="+mn-lt"/>
              </a:rPr>
              <a:t>, NY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8/19/25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C1D90-32FC-BABE-B5E4-355AC9BD3DFC}"/>
              </a:ext>
            </a:extLst>
          </p:cNvPr>
          <p:cNvSpPr txBox="1"/>
          <p:nvPr/>
        </p:nvSpPr>
        <p:spPr>
          <a:xfrm>
            <a:off x="9212551" y="171771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Diffraction of sunlight by ice crystals</a:t>
            </a:r>
            <a:endParaRPr lang="en-US"/>
          </a:p>
        </p:txBody>
      </p:sp>
      <p:pic>
        <p:nvPicPr>
          <p:cNvPr id="12" name="Content Placeholder 11" descr="No photo description available.">
            <a:extLst>
              <a:ext uri="{FF2B5EF4-FFF2-40B4-BE49-F238E27FC236}">
                <a16:creationId xmlns:a16="http://schemas.microsoft.com/office/drawing/2014/main" id="{65E8EDBF-0BCA-9D5E-1648-48169CC30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749" y="1317625"/>
            <a:ext cx="4252288" cy="56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4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2682A-527D-7227-A1D9-3B014E24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Tonight's Venn Diagram</a:t>
            </a:r>
          </a:p>
        </p:txBody>
      </p:sp>
      <p:pic>
        <p:nvPicPr>
          <p:cNvPr id="4" name="Content Placeholder 3" descr="A diagram of meteorologist and astronomer&#10;&#10;AI-generated content may be incorrect.">
            <a:extLst>
              <a:ext uri="{FF2B5EF4-FFF2-40B4-BE49-F238E27FC236}">
                <a16:creationId xmlns:a16="http://schemas.microsoft.com/office/drawing/2014/main" id="{9C026931-99FE-A6FE-984D-3AC4719DF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280" y="1285473"/>
            <a:ext cx="9256703" cy="55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25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71196-FBA2-35A8-9F5D-2C04BEA6B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No photo description available.">
            <a:extLst>
              <a:ext uri="{FF2B5EF4-FFF2-40B4-BE49-F238E27FC236}">
                <a16:creationId xmlns:a16="http://schemas.microsoft.com/office/drawing/2014/main" id="{0C2613F8-6A81-4EF7-A5BE-A7CF6B05C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4375" y="89423"/>
            <a:ext cx="5192616" cy="6917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FA8368-0422-FE79-F4AD-D9C0AC923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Unusual Clouds – </a:t>
            </a:r>
            <a:r>
              <a:rPr lang="en-US">
                <a:ea typeface="+mj-lt"/>
                <a:cs typeface="+mj-lt"/>
              </a:rPr>
              <a:t>Mammatus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86382-3578-3024-7AD5-DCCC5B0466FB}"/>
              </a:ext>
            </a:extLst>
          </p:cNvPr>
          <p:cNvSpPr txBox="1"/>
          <p:nvPr/>
        </p:nvSpPr>
        <p:spPr>
          <a:xfrm>
            <a:off x="9693797" y="570053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Meghan Hamlin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7/3/25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AC892-97FD-6701-D6C9-36389160B950}"/>
              </a:ext>
            </a:extLst>
          </p:cNvPr>
          <p:cNvSpPr txBox="1"/>
          <p:nvPr/>
        </p:nvSpPr>
        <p:spPr>
          <a:xfrm>
            <a:off x="9376296" y="156395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Sinking air in rear of thunderstorm </a:t>
            </a:r>
          </a:p>
        </p:txBody>
      </p:sp>
    </p:spTree>
    <p:extLst>
      <p:ext uri="{BB962C8B-B14F-4D97-AF65-F5344CB8AC3E}">
        <p14:creationId xmlns:p14="http://schemas.microsoft.com/office/powerpoint/2010/main" val="2535213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94065-C3E1-11C2-06C1-1F19CB202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No photo description available.">
            <a:extLst>
              <a:ext uri="{FF2B5EF4-FFF2-40B4-BE49-F238E27FC236}">
                <a16:creationId xmlns:a16="http://schemas.microsoft.com/office/drawing/2014/main" id="{4C2ABD09-736B-0F3A-0674-9108E6AAD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068" y="-830007"/>
            <a:ext cx="6356974" cy="8512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9CFC08-64DE-1AAD-B19D-85589332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Unusual Clouds – </a:t>
            </a:r>
            <a:r>
              <a:rPr lang="en-US">
                <a:ea typeface="+mj-lt"/>
                <a:cs typeface="+mj-lt"/>
              </a:rPr>
              <a:t>Kelvin-Helmholtz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AAD94-9CDC-23D5-82A9-6D86059F5438}"/>
              </a:ext>
            </a:extLst>
          </p:cNvPr>
          <p:cNvSpPr txBox="1"/>
          <p:nvPr/>
        </p:nvSpPr>
        <p:spPr>
          <a:xfrm>
            <a:off x="9693797" y="5700531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Kathy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Verona Beach, NY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9/23/21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FC368-8B79-86EA-50E2-D1ACB32864BA}"/>
              </a:ext>
            </a:extLst>
          </p:cNvPr>
          <p:cNvSpPr txBox="1"/>
          <p:nvPr/>
        </p:nvSpPr>
        <p:spPr>
          <a:xfrm>
            <a:off x="9376296" y="156395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Two layers of air moving in different directions</a:t>
            </a:r>
            <a:br>
              <a:rPr lang="en-US"/>
            </a:br>
            <a:r>
              <a:rPr lang="en-US"/>
              <a:t>(wind shear)</a:t>
            </a:r>
          </a:p>
        </p:txBody>
      </p:sp>
    </p:spTree>
    <p:extLst>
      <p:ext uri="{BB962C8B-B14F-4D97-AF65-F5344CB8AC3E}">
        <p14:creationId xmlns:p14="http://schemas.microsoft.com/office/powerpoint/2010/main" val="978822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ark and gloomy clouds">
            <a:extLst>
              <a:ext uri="{FF2B5EF4-FFF2-40B4-BE49-F238E27FC236}">
                <a16:creationId xmlns:a16="http://schemas.microsoft.com/office/drawing/2014/main" id="{6981EC1E-E807-037E-DDDE-E093546CF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16" r="31606" b="-3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6CA62-B24E-1EB0-6D16-B5B8DB0E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/>
              <a:t>What's Up with Clouds?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AFF21-7298-A5BE-5495-1C8372753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Clouds are created simply by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Cooling saturated air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Condensation/sublimation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Cloud condensation nuclei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68638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389B6-745C-EB24-D08B-AA847B50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Height Matters!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C115E-F058-2A67-DF1B-81D020ACA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The transparency of clouds is related to height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/>
              <a:t>Low clouds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/>
              <a:t>Middle clouds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/>
              <a:t>High clouds</a:t>
            </a:r>
          </a:p>
          <a:p>
            <a:r>
              <a:rPr lang="en-US" sz="2400"/>
              <a:t>Why?</a:t>
            </a:r>
          </a:p>
        </p:txBody>
      </p:sp>
      <p:pic>
        <p:nvPicPr>
          <p:cNvPr id="5" name="Picture 4" descr="White cloud painting">
            <a:extLst>
              <a:ext uri="{FF2B5EF4-FFF2-40B4-BE49-F238E27FC236}">
                <a16:creationId xmlns:a16="http://schemas.microsoft.com/office/drawing/2014/main" id="{6A5B7B3C-30A9-4B1E-2522-5F08A96F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56" r="32031" b="-3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10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879A13-494E-2D14-5B14-909E57F7D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2B14B-556D-21C4-5120-CF2E3E20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Cloud Types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422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28316F9F-A984-29FE-1696-FC2859C67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346" y="-74552"/>
            <a:ext cx="9399663" cy="72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95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D2D9-1163-91B2-51C0-3AE3E809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Cloud Cover Climatology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A238-DABB-5324-DCFB-0B951D60B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Abundant cloud cover in Northeast due to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Lake Ontario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Atlantic Ocean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The Gulf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Hudson Bay</a:t>
            </a:r>
          </a:p>
          <a:p>
            <a:r>
              <a:rPr lang="en-US"/>
              <a:t>Global Circulation Patterns</a:t>
            </a:r>
          </a:p>
        </p:txBody>
      </p:sp>
    </p:spTree>
    <p:extLst>
      <p:ext uri="{BB962C8B-B14F-4D97-AF65-F5344CB8AC3E}">
        <p14:creationId xmlns:p14="http://schemas.microsoft.com/office/powerpoint/2010/main" val="44302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571F-B34C-45D1-3AB6-EF7E9FA8E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Circulation</a:t>
            </a:r>
          </a:p>
        </p:txBody>
      </p:sp>
      <p:pic>
        <p:nvPicPr>
          <p:cNvPr id="4" name="Content Placeholder 3" descr="The Geophile Pages">
            <a:extLst>
              <a:ext uri="{FF2B5EF4-FFF2-40B4-BE49-F238E27FC236}">
                <a16:creationId xmlns:a16="http://schemas.microsoft.com/office/drawing/2014/main" id="{DB261AF8-80E4-4F39-5469-3D505EE21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3204" y="2003680"/>
            <a:ext cx="9205592" cy="399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51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A616-9B82-A7F0-26D8-77FCD3095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Typically the Cloudiest Month of the Year in CNY?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20C11-1AFD-926B-30BA-A503F0B5B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A) November</a:t>
            </a:r>
          </a:p>
          <a:p>
            <a:r>
              <a:rPr lang="en-US"/>
              <a:t>B) December</a:t>
            </a:r>
          </a:p>
          <a:p>
            <a:r>
              <a:rPr lang="en-US"/>
              <a:t>C) January</a:t>
            </a:r>
          </a:p>
          <a:p>
            <a:r>
              <a:rPr lang="en-US"/>
              <a:t>D) February</a:t>
            </a:r>
          </a:p>
        </p:txBody>
      </p:sp>
    </p:spTree>
    <p:extLst>
      <p:ext uri="{BB962C8B-B14F-4D97-AF65-F5344CB8AC3E}">
        <p14:creationId xmlns:p14="http://schemas.microsoft.com/office/powerpoint/2010/main" val="3094938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map of the united states with different colors of weather&#10;&#10;AI-generated content may be incorrect.">
            <a:extLst>
              <a:ext uri="{FF2B5EF4-FFF2-40B4-BE49-F238E27FC236}">
                <a16:creationId xmlns:a16="http://schemas.microsoft.com/office/drawing/2014/main" id="{98CBA1C7-3BB1-35C8-2006-CA964D804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5398" y="2613"/>
            <a:ext cx="8936675" cy="68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73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C6A16-6287-0BBC-379B-6698A88DB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172B-1B48-4C2A-3325-4465BF134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Solar Eclipse</a:t>
            </a:r>
          </a:p>
        </p:txBody>
      </p:sp>
      <p:pic>
        <p:nvPicPr>
          <p:cNvPr id="7" name="Content Placeholder 6" descr="A map of the sun&#10;&#10;AI-generated content may be incorrect.">
            <a:extLst>
              <a:ext uri="{FF2B5EF4-FFF2-40B4-BE49-F238E27FC236}">
                <a16:creationId xmlns:a16="http://schemas.microsoft.com/office/drawing/2014/main" id="{A70D218C-137C-E166-7BA7-004CCE568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895" y="1391574"/>
            <a:ext cx="5195299" cy="5682426"/>
          </a:xfrm>
          <a:prstGeom prst="rect">
            <a:avLst/>
          </a:prstGeom>
        </p:spPr>
      </p:pic>
      <p:pic>
        <p:nvPicPr>
          <p:cNvPr id="8" name="Picture 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A624ED86-04D3-C6C4-D4CE-25389556E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721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86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E0514-28BE-8840-B2DE-43400902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vs High Pressure</a:t>
            </a:r>
          </a:p>
        </p:txBody>
      </p:sp>
      <p:pic>
        <p:nvPicPr>
          <p:cNvPr id="4" name="Content Placeholder 3" descr="Air moves upwards in low systems and downwards in high systems">
            <a:extLst>
              <a:ext uri="{FF2B5EF4-FFF2-40B4-BE49-F238E27FC236}">
                <a16:creationId xmlns:a16="http://schemas.microsoft.com/office/drawing/2014/main" id="{90C0770A-5272-BBDD-9791-6980B3D07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100" y="1880394"/>
            <a:ext cx="67818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20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52A12-ACC5-C6AC-6934-C49DBCA6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Weather Satellites – Key to Tracking Clouds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FBC0D1-D069-FE98-59FD-6DC2A5DC9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2414" y="643466"/>
            <a:ext cx="6770504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9268E1-27F7-9676-74CC-F27C94A12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9902"/>
            <a:ext cx="6924026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Remote Sensing – Visible &amp; Infrared Imagery</a:t>
            </a:r>
          </a:p>
        </p:txBody>
      </p:sp>
      <p:pic>
        <p:nvPicPr>
          <p:cNvPr id="4" name="Content Placeholder 3" descr="A satellite image of the united states&#10;&#10;AI-generated content may be incorrect.">
            <a:extLst>
              <a:ext uri="{FF2B5EF4-FFF2-40B4-BE49-F238E27FC236}">
                <a16:creationId xmlns:a16="http://schemas.microsoft.com/office/drawing/2014/main" id="{E166C3E6-F360-9659-2E38-B24CA7D79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446"/>
          <a:stretch>
            <a:fillRect/>
          </a:stretch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9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90F9-3350-72A0-A0D4-EB2F886DF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Beware of High Clouds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33E0B-A1B4-C3D8-C59F-3C7E5FF8E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High clouds – considered "clear weather" in meteorology</a:t>
            </a:r>
          </a:p>
          <a:p>
            <a:r>
              <a:rPr lang="en-US"/>
              <a:t>Though semi transparent – still impacts star gazing</a:t>
            </a:r>
          </a:p>
        </p:txBody>
      </p:sp>
    </p:spTree>
    <p:extLst>
      <p:ext uri="{BB962C8B-B14F-4D97-AF65-F5344CB8AC3E}">
        <p14:creationId xmlns:p14="http://schemas.microsoft.com/office/powerpoint/2010/main" val="1665992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C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6E016-DCFA-EF2A-E311-CE62C646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Cloud Cover Prediction – Computer Models</a:t>
            </a:r>
          </a:p>
        </p:txBody>
      </p:sp>
      <p:pic>
        <p:nvPicPr>
          <p:cNvPr id="4" name="Content Placeholder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D492C339-3E29-F870-D45D-009A6EE03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7554" y="961812"/>
            <a:ext cx="6050291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86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55F03-FB76-41E1-BDBA-2BA4E42A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Cloud Cover Forecast Chart</a:t>
            </a:r>
          </a:p>
        </p:txBody>
      </p:sp>
      <p:pic>
        <p:nvPicPr>
          <p:cNvPr id="4" name="Content Placeholder 3" descr="A screen shot of a screen&#10;&#10;AI-generated content may be incorrect.">
            <a:extLst>
              <a:ext uri="{FF2B5EF4-FFF2-40B4-BE49-F238E27FC236}">
                <a16:creationId xmlns:a16="http://schemas.microsoft.com/office/drawing/2014/main" id="{AD92D340-485B-1B55-3C32-5DCEE9909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720" y="2381259"/>
            <a:ext cx="11769524" cy="294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24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6909-8843-1488-4514-C605B99D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science behind clear skies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FC254-02E1-6CB5-A5C9-66148D39D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Subsidence – sinking air is key!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High pressure system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Cold air advection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Low Humidity</a:t>
            </a:r>
          </a:p>
        </p:txBody>
      </p:sp>
    </p:spTree>
    <p:extLst>
      <p:ext uri="{BB962C8B-B14F-4D97-AF65-F5344CB8AC3E}">
        <p14:creationId xmlns:p14="http://schemas.microsoft.com/office/powerpoint/2010/main" val="165820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FB9E2-B3E1-6105-2B0C-292897423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57B7B-A8A3-FD83-B708-397DD52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View of the Total Solar Eclipse</a:t>
            </a:r>
          </a:p>
        </p:txBody>
      </p:sp>
      <p:pic>
        <p:nvPicPr>
          <p:cNvPr id="7" name="Content Placeholder 6" descr="A group of people in a parking lot&#10;&#10;AI-generated content may be incorrect.">
            <a:extLst>
              <a:ext uri="{FF2B5EF4-FFF2-40B4-BE49-F238E27FC236}">
                <a16:creationId xmlns:a16="http://schemas.microsoft.com/office/drawing/2014/main" id="{60BF3F08-500E-9133-89F2-6F07719B8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537" y="1716768"/>
            <a:ext cx="5801784" cy="4351338"/>
          </a:xfrm>
          <a:prstGeom prst="rect">
            <a:avLst/>
          </a:prstGeom>
        </p:spPr>
      </p:pic>
      <p:pic>
        <p:nvPicPr>
          <p:cNvPr id="8" name="Picture 7" descr="A sun in the clouds&#10;&#10;AI-generated content may be incorrect.">
            <a:extLst>
              <a:ext uri="{FF2B5EF4-FFF2-40B4-BE49-F238E27FC236}">
                <a16:creationId xmlns:a16="http://schemas.microsoft.com/office/drawing/2014/main" id="{1ED3A3BC-1554-56F4-575B-495DCBB7B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883" y="136967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2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7E60B-7F62-C0B3-91EF-128A9F4D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View of the Total Solar Eclipse</a:t>
            </a:r>
          </a:p>
        </p:txBody>
      </p:sp>
      <p:pic>
        <p:nvPicPr>
          <p:cNvPr id="4" name="Content Placeholder 3" descr="A track with a person sitting on it&#10;&#10;AI-generated content may be incorrect.">
            <a:extLst>
              <a:ext uri="{FF2B5EF4-FFF2-40B4-BE49-F238E27FC236}">
                <a16:creationId xmlns:a16="http://schemas.microsoft.com/office/drawing/2014/main" id="{E464E98D-BC48-08EC-948C-946DA6CC4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832" y="1610667"/>
            <a:ext cx="5801784" cy="4351338"/>
          </a:xfrm>
          <a:prstGeom prst="rect">
            <a:avLst/>
          </a:prstGeom>
        </p:spPr>
      </p:pic>
      <p:pic>
        <p:nvPicPr>
          <p:cNvPr id="5" name="Picture 4" descr="A cloudy sky with trees&#10;&#10;AI-generated content may be incorrect.">
            <a:extLst>
              <a:ext uri="{FF2B5EF4-FFF2-40B4-BE49-F238E27FC236}">
                <a16:creationId xmlns:a16="http://schemas.microsoft.com/office/drawing/2014/main" id="{1DE0C9C2-AA1D-95A7-9CE4-41E96280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267" y="1610811"/>
            <a:ext cx="5729468" cy="43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FB51B-DFAD-F095-BA33-53C693FA8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B081-99BE-8F8C-D5A4-53167047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View of the Total Solar Eclipse</a:t>
            </a:r>
          </a:p>
        </p:txBody>
      </p:sp>
      <p:pic>
        <p:nvPicPr>
          <p:cNvPr id="7" name="Content Placeholder 6" descr="A group of people standing on a track&#10;&#10;AI-generated content may be incorrect.">
            <a:extLst>
              <a:ext uri="{FF2B5EF4-FFF2-40B4-BE49-F238E27FC236}">
                <a16:creationId xmlns:a16="http://schemas.microsoft.com/office/drawing/2014/main" id="{7633C8DE-6D4E-6D41-11ED-10881FA82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652" y="1256536"/>
            <a:ext cx="7074999" cy="53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6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86B0-55CA-36F5-6C28-99F4EDB0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Lessons Learned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79D58B-27E9-E099-DA07-228649023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01527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4091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A317CBED-60CC-9D1E-DD89-2061565435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08" r="-2" b="19305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Content Placeholder 3" descr="A person standing in front of a body of water&#10;&#10;AI-generated content may be incorrect.">
            <a:extLst>
              <a:ext uri="{FF2B5EF4-FFF2-40B4-BE49-F238E27FC236}">
                <a16:creationId xmlns:a16="http://schemas.microsoft.com/office/drawing/2014/main" id="{BC658612-6F44-F644-5FA7-1E27FD0AFE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22" r="-2" b="-2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53" name="Freeform: Shape 52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5" name="Freeform: Shape 54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1FF11-0E1E-F490-EDFE-2555F846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May 11th, 2024 - G5 AND CLOUDY!!!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68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No photo description available.">
            <a:extLst>
              <a:ext uri="{FF2B5EF4-FFF2-40B4-BE49-F238E27FC236}">
                <a16:creationId xmlns:a16="http://schemas.microsoft.com/office/drawing/2014/main" id="{ECC9B13C-CE0F-1CF7-993E-487E238FE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750"/>
          <a:stretch>
            <a:fillRect/>
          </a:stretch>
        </p:blipFill>
        <p:spPr>
          <a:xfrm>
            <a:off x="1905831" y="457200"/>
            <a:ext cx="838033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0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Weather and Astronomy</vt:lpstr>
      <vt:lpstr>Tonight's Venn Diagram</vt:lpstr>
      <vt:lpstr>Total Solar Eclipse</vt:lpstr>
      <vt:lpstr>My View of the Total Solar Eclipse</vt:lpstr>
      <vt:lpstr>My View of the Total Solar Eclipse</vt:lpstr>
      <vt:lpstr>My View of the Total Solar Eclipse</vt:lpstr>
      <vt:lpstr>Lessons Learned</vt:lpstr>
      <vt:lpstr>May 11th, 2024 - G5 AND CLOUDY!!!</vt:lpstr>
      <vt:lpstr>PowerPoint Presentation</vt:lpstr>
      <vt:lpstr>Northern Lights – My Journey of Discovery</vt:lpstr>
      <vt:lpstr>Lessons Learned</vt:lpstr>
      <vt:lpstr>Northern Lights – My Journey of Discovery</vt:lpstr>
      <vt:lpstr>Northern Lights – My Journey of Discovery</vt:lpstr>
      <vt:lpstr>Atmospheric Optics – Sun Dog</vt:lpstr>
      <vt:lpstr>Refraction, Reflection, Diffraction</vt:lpstr>
      <vt:lpstr>Atmospheric Optics – Halo</vt:lpstr>
      <vt:lpstr>Atmospheric Optics – Sun Pillar</vt:lpstr>
      <vt:lpstr>Atmospheric Optics – Circumzenithal Arc</vt:lpstr>
      <vt:lpstr>Atmospheric Optics – Cloud Iridescence</vt:lpstr>
      <vt:lpstr>Unusual Clouds – Mammatus</vt:lpstr>
      <vt:lpstr>Unusual Clouds – Kelvin-Helmholtz</vt:lpstr>
      <vt:lpstr>What's Up with Clouds?</vt:lpstr>
      <vt:lpstr>Height Matters!</vt:lpstr>
      <vt:lpstr>Cloud Types</vt:lpstr>
      <vt:lpstr>PowerPoint Presentation</vt:lpstr>
      <vt:lpstr>Cloud Cover Climatology</vt:lpstr>
      <vt:lpstr>Global Circulation</vt:lpstr>
      <vt:lpstr>What is Typically the Cloudiest Month of the Year in CNY?</vt:lpstr>
      <vt:lpstr>PowerPoint Presentation</vt:lpstr>
      <vt:lpstr>Low vs High Pressure</vt:lpstr>
      <vt:lpstr>Weather Satellites – Key to Tracking Clouds</vt:lpstr>
      <vt:lpstr>Remote Sensing – Visible &amp; Infrared Imagery</vt:lpstr>
      <vt:lpstr>Beware of High Clouds</vt:lpstr>
      <vt:lpstr>Cloud Cover Prediction – Computer Models</vt:lpstr>
      <vt:lpstr>Cloud Cover Forecast Chart</vt:lpstr>
      <vt:lpstr>The science behind clear skies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4</cp:revision>
  <dcterms:created xsi:type="dcterms:W3CDTF">2026-05-11T22:16:53Z</dcterms:created>
  <dcterms:modified xsi:type="dcterms:W3CDTF">2026-05-13T02:13:10Z</dcterms:modified>
</cp:coreProperties>
</file>